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4" r:id="rId4"/>
    <p:sldMasterId id="2147483977" r:id="rId5"/>
    <p:sldMasterId id="2147483810" r:id="rId6"/>
  </p:sldMasterIdLst>
  <p:notesMasterIdLst>
    <p:notesMasterId r:id="rId30"/>
  </p:notesMasterIdLst>
  <p:sldIdLst>
    <p:sldId id="270" r:id="rId7"/>
    <p:sldId id="330" r:id="rId8"/>
    <p:sldId id="346" r:id="rId9"/>
    <p:sldId id="327" r:id="rId10"/>
    <p:sldId id="340" r:id="rId11"/>
    <p:sldId id="336" r:id="rId12"/>
    <p:sldId id="337" r:id="rId13"/>
    <p:sldId id="341" r:id="rId14"/>
    <p:sldId id="2147469489" r:id="rId15"/>
    <p:sldId id="328" r:id="rId16"/>
    <p:sldId id="338" r:id="rId17"/>
    <p:sldId id="2147469490" r:id="rId18"/>
    <p:sldId id="329" r:id="rId19"/>
    <p:sldId id="347" r:id="rId20"/>
    <p:sldId id="348" r:id="rId21"/>
    <p:sldId id="349" r:id="rId22"/>
    <p:sldId id="350" r:id="rId23"/>
    <p:sldId id="2147469491" r:id="rId24"/>
    <p:sldId id="351" r:id="rId25"/>
    <p:sldId id="2147469492" r:id="rId26"/>
    <p:sldId id="344" r:id="rId27"/>
    <p:sldId id="353" r:id="rId28"/>
    <p:sldId id="33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A5A"/>
    <a:srgbClr val="BFBFBF"/>
    <a:srgbClr val="FF5C39"/>
    <a:srgbClr val="49C6B1"/>
    <a:srgbClr val="B39BDA"/>
    <a:srgbClr val="463668"/>
    <a:srgbClr val="702573"/>
    <a:srgbClr val="2A446F"/>
    <a:srgbClr val="C73ECC"/>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3EB3D-7CA4-4A8E-8393-4BC3B73C4662}" v="18" dt="2022-06-01T00:53:22.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5317" autoAdjust="0"/>
  </p:normalViewPr>
  <p:slideViewPr>
    <p:cSldViewPr snapToGrid="0">
      <p:cViewPr varScale="1">
        <p:scale>
          <a:sx n="72" d="100"/>
          <a:sy n="72" d="100"/>
        </p:scale>
        <p:origin x="3672" y="6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Waight" userId="3d9577af-2942-4244-b86d-1b340d698dad" providerId="ADAL" clId="{8C93EB3D-7CA4-4A8E-8393-4BC3B73C4662}"/>
    <pc:docChg chg="custSel modSld">
      <pc:chgData name="Simon Waight" userId="3d9577af-2942-4244-b86d-1b340d698dad" providerId="ADAL" clId="{8C93EB3D-7CA4-4A8E-8393-4BC3B73C4662}" dt="2022-06-01T06:22:32.481" v="389" actId="6549"/>
      <pc:docMkLst>
        <pc:docMk/>
      </pc:docMkLst>
      <pc:sldChg chg="modNotesTx">
        <pc:chgData name="Simon Waight" userId="3d9577af-2942-4244-b86d-1b340d698dad" providerId="ADAL" clId="{8C93EB3D-7CA4-4A8E-8393-4BC3B73C4662}" dt="2022-06-01T06:00:07.634" v="383" actId="313"/>
        <pc:sldMkLst>
          <pc:docMk/>
          <pc:sldMk cId="3058155312" sldId="270"/>
        </pc:sldMkLst>
      </pc:sldChg>
      <pc:sldChg chg="modSp mod modNotesTx">
        <pc:chgData name="Simon Waight" userId="3d9577af-2942-4244-b86d-1b340d698dad" providerId="ADAL" clId="{8C93EB3D-7CA4-4A8E-8393-4BC3B73C4662}" dt="2022-06-01T02:12:29.383" v="373" actId="20577"/>
        <pc:sldMkLst>
          <pc:docMk/>
          <pc:sldMk cId="1169609872" sldId="327"/>
        </pc:sldMkLst>
        <pc:spChg chg="mod">
          <ac:chgData name="Simon Waight" userId="3d9577af-2942-4244-b86d-1b340d698dad" providerId="ADAL" clId="{8C93EB3D-7CA4-4A8E-8393-4BC3B73C4662}" dt="2022-05-31T22:52:17.976" v="143" actId="20577"/>
          <ac:spMkLst>
            <pc:docMk/>
            <pc:sldMk cId="1169609872" sldId="327"/>
            <ac:spMk id="3" creationId="{FAB0ADB1-74B2-308B-190E-C92BCD3080F8}"/>
          </ac:spMkLst>
        </pc:spChg>
      </pc:sldChg>
      <pc:sldChg chg="modSp mod modNotesTx">
        <pc:chgData name="Simon Waight" userId="3d9577af-2942-4244-b86d-1b340d698dad" providerId="ADAL" clId="{8C93EB3D-7CA4-4A8E-8393-4BC3B73C4662}" dt="2022-06-01T00:52:19.592" v="345" actId="20577"/>
        <pc:sldMkLst>
          <pc:docMk/>
          <pc:sldMk cId="2555408976" sldId="328"/>
        </pc:sldMkLst>
        <pc:spChg chg="mod">
          <ac:chgData name="Simon Waight" userId="3d9577af-2942-4244-b86d-1b340d698dad" providerId="ADAL" clId="{8C93EB3D-7CA4-4A8E-8393-4BC3B73C4662}" dt="2022-05-31T22:54:23.761" v="158" actId="20577"/>
          <ac:spMkLst>
            <pc:docMk/>
            <pc:sldMk cId="2555408976" sldId="328"/>
            <ac:spMk id="3" creationId="{FAB0ADB1-74B2-308B-190E-C92BCD3080F8}"/>
          </ac:spMkLst>
        </pc:spChg>
      </pc:sldChg>
      <pc:sldChg chg="addSp modSp mod modAnim modNotesTx">
        <pc:chgData name="Simon Waight" userId="3d9577af-2942-4244-b86d-1b340d698dad" providerId="ADAL" clId="{8C93EB3D-7CA4-4A8E-8393-4BC3B73C4662}" dt="2022-06-01T00:53:22.846" v="353" actId="20577"/>
        <pc:sldMkLst>
          <pc:docMk/>
          <pc:sldMk cId="2988162374" sldId="329"/>
        </pc:sldMkLst>
        <pc:spChg chg="mod">
          <ac:chgData name="Simon Waight" userId="3d9577af-2942-4244-b86d-1b340d698dad" providerId="ADAL" clId="{8C93EB3D-7CA4-4A8E-8393-4BC3B73C4662}" dt="2022-05-31T22:54:18.692" v="156" actId="20577"/>
          <ac:spMkLst>
            <pc:docMk/>
            <pc:sldMk cId="2988162374" sldId="329"/>
            <ac:spMk id="3" creationId="{FAB0ADB1-74B2-308B-190E-C92BCD3080F8}"/>
          </ac:spMkLst>
        </pc:spChg>
        <pc:spChg chg="add mod">
          <ac:chgData name="Simon Waight" userId="3d9577af-2942-4244-b86d-1b340d698dad" providerId="ADAL" clId="{8C93EB3D-7CA4-4A8E-8393-4BC3B73C4662}" dt="2022-06-01T00:53:22.846" v="353" actId="20577"/>
          <ac:spMkLst>
            <pc:docMk/>
            <pc:sldMk cId="2988162374" sldId="329"/>
            <ac:spMk id="4" creationId="{27BD3A4C-0672-1F39-853E-F2D7FB4D7001}"/>
          </ac:spMkLst>
        </pc:spChg>
      </pc:sldChg>
      <pc:sldChg chg="modNotesTx">
        <pc:chgData name="Simon Waight" userId="3d9577af-2942-4244-b86d-1b340d698dad" providerId="ADAL" clId="{8C93EB3D-7CA4-4A8E-8393-4BC3B73C4662}" dt="2022-06-01T00:27:01.891" v="250" actId="20577"/>
        <pc:sldMkLst>
          <pc:docMk/>
          <pc:sldMk cId="1783921681" sldId="330"/>
        </pc:sldMkLst>
      </pc:sldChg>
      <pc:sldChg chg="mod modShow modNotesTx">
        <pc:chgData name="Simon Waight" userId="3d9577af-2942-4244-b86d-1b340d698dad" providerId="ADAL" clId="{8C93EB3D-7CA4-4A8E-8393-4BC3B73C4662}" dt="2022-06-01T06:03:33.501" v="384" actId="729"/>
        <pc:sldMkLst>
          <pc:docMk/>
          <pc:sldMk cId="1688548707" sldId="331"/>
        </pc:sldMkLst>
      </pc:sldChg>
      <pc:sldChg chg="modTransition modNotesTx">
        <pc:chgData name="Simon Waight" userId="3d9577af-2942-4244-b86d-1b340d698dad" providerId="ADAL" clId="{8C93EB3D-7CA4-4A8E-8393-4BC3B73C4662}" dt="2022-06-01T00:49:27.295" v="264"/>
        <pc:sldMkLst>
          <pc:docMk/>
          <pc:sldMk cId="146894949" sldId="336"/>
        </pc:sldMkLst>
      </pc:sldChg>
      <pc:sldChg chg="modTransition modNotesTx">
        <pc:chgData name="Simon Waight" userId="3d9577af-2942-4244-b86d-1b340d698dad" providerId="ADAL" clId="{8C93EB3D-7CA4-4A8E-8393-4BC3B73C4662}" dt="2022-06-01T00:49:39.719" v="268"/>
        <pc:sldMkLst>
          <pc:docMk/>
          <pc:sldMk cId="3244491928" sldId="337"/>
        </pc:sldMkLst>
      </pc:sldChg>
      <pc:sldChg chg="modNotesTx">
        <pc:chgData name="Simon Waight" userId="3d9577af-2942-4244-b86d-1b340d698dad" providerId="ADAL" clId="{8C93EB3D-7CA4-4A8E-8393-4BC3B73C4662}" dt="2022-06-01T02:11:18.720" v="354" actId="20577"/>
        <pc:sldMkLst>
          <pc:docMk/>
          <pc:sldMk cId="557156322" sldId="338"/>
        </pc:sldMkLst>
      </pc:sldChg>
      <pc:sldChg chg="addSp delSp modSp mod delAnim modAnim modNotesTx">
        <pc:chgData name="Simon Waight" userId="3d9577af-2942-4244-b86d-1b340d698dad" providerId="ADAL" clId="{8C93EB3D-7CA4-4A8E-8393-4BC3B73C4662}" dt="2022-06-01T00:17:37.165" v="218"/>
        <pc:sldMkLst>
          <pc:docMk/>
          <pc:sldMk cId="3518001594" sldId="339"/>
        </pc:sldMkLst>
        <pc:picChg chg="add mod">
          <ac:chgData name="Simon Waight" userId="3d9577af-2942-4244-b86d-1b340d698dad" providerId="ADAL" clId="{8C93EB3D-7CA4-4A8E-8393-4BC3B73C4662}" dt="2022-06-01T00:17:30.153" v="217" actId="1076"/>
          <ac:picMkLst>
            <pc:docMk/>
            <pc:sldMk cId="3518001594" sldId="339"/>
            <ac:picMk id="2" creationId="{C13C6AD1-8140-C9AB-1815-D99C4CACFC39}"/>
          </ac:picMkLst>
        </pc:picChg>
        <pc:picChg chg="del">
          <ac:chgData name="Simon Waight" userId="3d9577af-2942-4244-b86d-1b340d698dad" providerId="ADAL" clId="{8C93EB3D-7CA4-4A8E-8393-4BC3B73C4662}" dt="2022-06-01T00:17:23.376" v="215" actId="478"/>
          <ac:picMkLst>
            <pc:docMk/>
            <pc:sldMk cId="3518001594" sldId="339"/>
            <ac:picMk id="4" creationId="{E2505AB0-76B8-FAB4-BB61-BEEE2D68F6BC}"/>
          </ac:picMkLst>
        </pc:picChg>
      </pc:sldChg>
      <pc:sldChg chg="modNotesTx">
        <pc:chgData name="Simon Waight" userId="3d9577af-2942-4244-b86d-1b340d698dad" providerId="ADAL" clId="{8C93EB3D-7CA4-4A8E-8393-4BC3B73C4662}" dt="2022-05-31T22:52:27.708" v="144"/>
        <pc:sldMkLst>
          <pc:docMk/>
          <pc:sldMk cId="3931877749" sldId="340"/>
        </pc:sldMkLst>
      </pc:sldChg>
      <pc:sldChg chg="modTransition modNotesTx">
        <pc:chgData name="Simon Waight" userId="3d9577af-2942-4244-b86d-1b340d698dad" providerId="ADAL" clId="{8C93EB3D-7CA4-4A8E-8393-4BC3B73C4662}" dt="2022-06-01T00:49:43.989" v="272"/>
        <pc:sldMkLst>
          <pc:docMk/>
          <pc:sldMk cId="2280517568" sldId="341"/>
        </pc:sldMkLst>
      </pc:sldChg>
      <pc:sldChg chg="modNotesTx">
        <pc:chgData name="Simon Waight" userId="3d9577af-2942-4244-b86d-1b340d698dad" providerId="ADAL" clId="{8C93EB3D-7CA4-4A8E-8393-4BC3B73C4662}" dt="2022-06-01T00:17:59.391" v="222" actId="20577"/>
        <pc:sldMkLst>
          <pc:docMk/>
          <pc:sldMk cId="1700082393" sldId="342"/>
        </pc:sldMkLst>
      </pc:sldChg>
      <pc:sldChg chg="mod modShow modNotesTx">
        <pc:chgData name="Simon Waight" userId="3d9577af-2942-4244-b86d-1b340d698dad" providerId="ADAL" clId="{8C93EB3D-7CA4-4A8E-8393-4BC3B73C4662}" dt="2022-06-01T06:03:33.501" v="384" actId="729"/>
        <pc:sldMkLst>
          <pc:docMk/>
          <pc:sldMk cId="1272502735" sldId="343"/>
        </pc:sldMkLst>
      </pc:sldChg>
      <pc:sldChg chg="modNotesTx">
        <pc:chgData name="Simon Waight" userId="3d9577af-2942-4244-b86d-1b340d698dad" providerId="ADAL" clId="{8C93EB3D-7CA4-4A8E-8393-4BC3B73C4662}" dt="2022-06-01T06:22:32.481" v="389" actId="6549"/>
        <pc:sldMkLst>
          <pc:docMk/>
          <pc:sldMk cId="1330231988" sldId="344"/>
        </pc:sldMkLst>
      </pc:sldChg>
      <pc:sldChg chg="addSp delSp modSp mod delAnim modAnim modNotesTx">
        <pc:chgData name="Simon Waight" userId="3d9577af-2942-4244-b86d-1b340d698dad" providerId="ADAL" clId="{8C93EB3D-7CA4-4A8E-8393-4BC3B73C4662}" dt="2022-06-01T00:17:45.822" v="219"/>
        <pc:sldMkLst>
          <pc:docMk/>
          <pc:sldMk cId="2426266959" sldId="345"/>
        </pc:sldMkLst>
        <pc:picChg chg="del">
          <ac:chgData name="Simon Waight" userId="3d9577af-2942-4244-b86d-1b340d698dad" providerId="ADAL" clId="{8C93EB3D-7CA4-4A8E-8393-4BC3B73C4662}" dt="2022-05-31T23:58:12.008" v="212" actId="478"/>
          <ac:picMkLst>
            <pc:docMk/>
            <pc:sldMk cId="2426266959" sldId="345"/>
            <ac:picMk id="2" creationId="{68DCE93C-5F20-A461-26BE-381B0FB264A4}"/>
          </ac:picMkLst>
        </pc:picChg>
        <pc:picChg chg="add mod">
          <ac:chgData name="Simon Waight" userId="3d9577af-2942-4244-b86d-1b340d698dad" providerId="ADAL" clId="{8C93EB3D-7CA4-4A8E-8393-4BC3B73C4662}" dt="2022-05-31T23:58:33.783" v="214" actId="1076"/>
          <ac:picMkLst>
            <pc:docMk/>
            <pc:sldMk cId="2426266959" sldId="345"/>
            <ac:picMk id="3" creationId="{E026C4E2-4DA1-6E89-0FD0-B5BDFC8F0148}"/>
          </ac:picMkLst>
        </pc:picChg>
      </pc:sldChg>
      <pc:sldChg chg="modNotesTx">
        <pc:chgData name="Simon Waight" userId="3d9577af-2942-4244-b86d-1b340d698dad" providerId="ADAL" clId="{8C93EB3D-7CA4-4A8E-8393-4BC3B73C4662}" dt="2022-05-31T22:52:07.565" v="140"/>
        <pc:sldMkLst>
          <pc:docMk/>
          <pc:sldMk cId="58980167" sldId="346"/>
        </pc:sldMkLst>
      </pc:sldChg>
      <pc:sldChg chg="modNotesTx">
        <pc:chgData name="Simon Waight" userId="3d9577af-2942-4244-b86d-1b340d698dad" providerId="ADAL" clId="{8C93EB3D-7CA4-4A8E-8393-4BC3B73C4662}" dt="2022-05-31T22:54:36.419" v="159"/>
        <pc:sldMkLst>
          <pc:docMk/>
          <pc:sldMk cId="675105112" sldId="347"/>
        </pc:sldMkLst>
      </pc:sldChg>
      <pc:sldChg chg="modTransition modNotesTx">
        <pc:chgData name="Simon Waight" userId="3d9577af-2942-4244-b86d-1b340d698dad" providerId="ADAL" clId="{8C93EB3D-7CA4-4A8E-8393-4BC3B73C4662}" dt="2022-06-01T00:50:01.284" v="276"/>
        <pc:sldMkLst>
          <pc:docMk/>
          <pc:sldMk cId="1870698849" sldId="348"/>
        </pc:sldMkLst>
      </pc:sldChg>
      <pc:sldChg chg="modTransition modNotesTx">
        <pc:chgData name="Simon Waight" userId="3d9577af-2942-4244-b86d-1b340d698dad" providerId="ADAL" clId="{8C93EB3D-7CA4-4A8E-8393-4BC3B73C4662}" dt="2022-06-01T00:50:06.301" v="280"/>
        <pc:sldMkLst>
          <pc:docMk/>
          <pc:sldMk cId="3785736198" sldId="349"/>
        </pc:sldMkLst>
      </pc:sldChg>
      <pc:sldChg chg="modTransition modNotesTx">
        <pc:chgData name="Simon Waight" userId="3d9577af-2942-4244-b86d-1b340d698dad" providerId="ADAL" clId="{8C93EB3D-7CA4-4A8E-8393-4BC3B73C4662}" dt="2022-06-01T00:51:53.373" v="341" actId="20577"/>
        <pc:sldMkLst>
          <pc:docMk/>
          <pc:sldMk cId="2572756117" sldId="350"/>
        </pc:sldMkLst>
      </pc:sldChg>
      <pc:sldChg chg="modNotesTx">
        <pc:chgData name="Simon Waight" userId="3d9577af-2942-4244-b86d-1b340d698dad" providerId="ADAL" clId="{8C93EB3D-7CA4-4A8E-8393-4BC3B73C4662}" dt="2022-05-31T23:26:25.983" v="211" actId="20577"/>
        <pc:sldMkLst>
          <pc:docMk/>
          <pc:sldMk cId="3454663385" sldId="351"/>
        </pc:sldMkLst>
      </pc:sldChg>
      <pc:sldChg chg="modNotesTx">
        <pc:chgData name="Simon Waight" userId="3d9577af-2942-4244-b86d-1b340d698dad" providerId="ADAL" clId="{8C93EB3D-7CA4-4A8E-8393-4BC3B73C4662}" dt="2022-05-31T22:55:42.464" v="175"/>
        <pc:sldMkLst>
          <pc:docMk/>
          <pc:sldMk cId="191418641" sldId="35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824E3-4D3A-094A-B5E5-8C9DC3DC078A}"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92FB2-E78A-AB45-86AA-A5EA3F3466C0}" type="slidenum">
              <a:rPr lang="en-US" smtClean="0"/>
              <a:t>‹#›</a:t>
            </a:fld>
            <a:endParaRPr lang="en-US"/>
          </a:p>
        </p:txBody>
      </p:sp>
    </p:spTree>
    <p:extLst>
      <p:ext uri="{BB962C8B-B14F-4D97-AF65-F5344CB8AC3E}">
        <p14:creationId xmlns:p14="http://schemas.microsoft.com/office/powerpoint/2010/main" val="269091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Recommended sessions:</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a:t>- Dev </a:t>
            </a:r>
            <a:r>
              <a:rPr lang="en-AU" dirty="0"/>
              <a:t>Box and Azure Deployment Environments: BRK01 - https://mybuild.microsoft.com/en-US/sessions</a:t>
            </a:r>
            <a:r>
              <a:rPr lang="en-AU"/>
              <a:t>/84070523-964f-4ab9-9e69-a7436e7e7273</a:t>
            </a:r>
            <a:endParaRPr lang="en-AU" dirty="0"/>
          </a:p>
          <a:p>
            <a:pPr marL="171450" indent="-171450">
              <a:buFontTx/>
              <a:buChar char="-"/>
            </a:pPr>
            <a:r>
              <a:rPr lang="en-AU" dirty="0"/>
              <a:t>GitHub Advanced Security: BRK02 (later in session – April Edwards) – https://mybuild.microsoft.com/en-US/sessions/84ff7d8d-64da-4a5e-9c84-92f7b6387225 </a:t>
            </a:r>
          </a:p>
          <a:p>
            <a:pPr marL="171450" indent="-171450">
              <a:buFontTx/>
              <a:buChar char="-"/>
            </a:pPr>
            <a:r>
              <a:rPr lang="en-AU" dirty="0"/>
              <a:t>GitHub Advanced Security Push Protection &amp; Microsoft Dev Box: TS01 - https://mybuild.microsoft.com/en-US/sessions/a115777e-bebb-4ead-adee-b4310a8155d3</a:t>
            </a:r>
          </a:p>
          <a:p>
            <a:endParaRPr lang="en-AU" dirty="0"/>
          </a:p>
          <a:p>
            <a:r>
              <a:rPr lang="en-GB" sz="1800" dirty="0">
                <a:solidFill>
                  <a:srgbClr val="FFFFFF"/>
                </a:solidFill>
                <a:effectLst/>
                <a:latin typeface="-apple-system"/>
              </a:rPr>
              <a:t>Today I am going to be covering how we can ship our software with confidence by using cloud developer environments and services.</a:t>
            </a:r>
            <a:br>
              <a:rPr lang="en-GB" sz="1800" dirty="0">
                <a:solidFill>
                  <a:srgbClr val="FFFFFF"/>
                </a:solidFill>
                <a:effectLst/>
                <a:latin typeface="-apple-system"/>
              </a:rPr>
            </a:br>
            <a:endParaRPr lang="en-GB" sz="1800" dirty="0">
              <a:solidFill>
                <a:srgbClr val="FFFFFF"/>
              </a:solidFill>
              <a:effectLst/>
              <a:latin typeface="-apple-system"/>
            </a:endParaRPr>
          </a:p>
          <a:p>
            <a:r>
              <a:rPr lang="en-GB" sz="1800" dirty="0">
                <a:solidFill>
                  <a:srgbClr val="FFFFFF"/>
                </a:solidFill>
                <a:effectLst/>
                <a:latin typeface="-apple-system"/>
              </a:rPr>
              <a:t>We know from working with customers and the community over many years the sorts of challenges that developers and their teams face, so let’s dive in.</a:t>
            </a:r>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1</a:t>
            </a:fld>
            <a:endParaRPr lang="en-US"/>
          </a:p>
        </p:txBody>
      </p:sp>
    </p:spTree>
    <p:extLst>
      <p:ext uri="{BB962C8B-B14F-4D97-AF65-F5344CB8AC3E}">
        <p14:creationId xmlns:p14="http://schemas.microsoft.com/office/powerpoint/2010/main" val="1773297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00000"/>
                </a:solidFill>
                <a:effectLst/>
                <a:latin typeface="Times New Roman" panose="02020603050405020304" pitchFamily="18" charset="0"/>
              </a:rPr>
              <a:t>Today, applications are built around a variety of Cloud services. For developers to effectively test their applications and prepare them for production, they need access to environments that enable them to see how their code interacts with those services. But setting up and deploying environments can be complicated and time consuming.</a:t>
            </a:r>
          </a:p>
          <a:p>
            <a:endParaRPr lang="en-AU" b="0" i="0" dirty="0">
              <a:solidFill>
                <a:srgbClr val="000000"/>
              </a:solidFill>
              <a:effectLst/>
              <a:latin typeface="Times New Roman" panose="02020603050405020304" pitchFamily="18" charset="0"/>
            </a:endParaRPr>
          </a:p>
          <a:p>
            <a:r>
              <a:rPr lang="en-AU" b="0" i="0" dirty="0">
                <a:solidFill>
                  <a:srgbClr val="000000"/>
                </a:solidFill>
                <a:effectLst/>
                <a:latin typeface="Times New Roman" panose="02020603050405020304" pitchFamily="18" charset="0"/>
              </a:rPr>
              <a:t>It’s possible to use the in-built automation capabilities of cloud platforms like Microsoft Azure to solve many issues around environments, but as we’ve seen from multiple customers, the overhead of creating and managing these environments is time consuming.</a:t>
            </a:r>
          </a:p>
          <a:p>
            <a:endParaRPr lang="en-AU" b="0" i="0" dirty="0">
              <a:solidFill>
                <a:srgbClr val="000000"/>
              </a:solidFill>
              <a:effectLst/>
              <a:latin typeface="Times New Roman" panose="02020603050405020304" pitchFamily="18" charset="0"/>
            </a:endParaRPr>
          </a:p>
          <a:p>
            <a:r>
              <a:rPr lang="en-AU" b="0" i="0" dirty="0">
                <a:solidFill>
                  <a:srgbClr val="000000"/>
                </a:solidFill>
                <a:effectLst/>
                <a:latin typeface="Times New Roman" panose="02020603050405020304" pitchFamily="18" charset="0"/>
              </a:rPr>
              <a:t>We're excited to announce a new Cloud service, Azure Deployment Environments, that are self-service templated environments for any stage of development.</a:t>
            </a:r>
          </a:p>
        </p:txBody>
      </p:sp>
      <p:sp>
        <p:nvSpPr>
          <p:cNvPr id="4" name="Slide Number Placeholder 3"/>
          <p:cNvSpPr>
            <a:spLocks noGrp="1"/>
          </p:cNvSpPr>
          <p:nvPr>
            <p:ph type="sldNum" sz="quarter" idx="5"/>
          </p:nvPr>
        </p:nvSpPr>
        <p:spPr/>
        <p:txBody>
          <a:bodyPr/>
          <a:lstStyle/>
          <a:p>
            <a:fld id="{6ED92FB2-E78A-AB45-86AA-A5EA3F3466C0}" type="slidenum">
              <a:rPr lang="en-US" smtClean="0"/>
              <a:t>10</a:t>
            </a:fld>
            <a:endParaRPr lang="en-US"/>
          </a:p>
        </p:txBody>
      </p:sp>
    </p:spTree>
    <p:extLst>
      <p:ext uri="{BB962C8B-B14F-4D97-AF65-F5344CB8AC3E}">
        <p14:creationId xmlns:p14="http://schemas.microsoft.com/office/powerpoint/2010/main" val="1677897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00000"/>
                </a:solidFill>
                <a:effectLst/>
                <a:latin typeface="Times New Roman" panose="02020603050405020304" pitchFamily="18" charset="0"/>
              </a:rPr>
              <a:t>By providing developers with self-service, project-based templates pre-built to deploy with all the services and resources they need for their app, deployment environments simplify the process for </a:t>
            </a:r>
            <a:r>
              <a:rPr lang="en-AU" b="0" i="0" dirty="0" err="1">
                <a:solidFill>
                  <a:srgbClr val="000000"/>
                </a:solidFill>
                <a:effectLst/>
                <a:latin typeface="Times New Roman" panose="02020603050405020304" pitchFamily="18" charset="0"/>
              </a:rPr>
              <a:t>devs</a:t>
            </a:r>
            <a:r>
              <a:rPr lang="en-AU" b="0" i="0" dirty="0">
                <a:solidFill>
                  <a:srgbClr val="000000"/>
                </a:solidFill>
                <a:effectLst/>
                <a:latin typeface="Times New Roman" panose="02020603050405020304" pitchFamily="18" charset="0"/>
              </a:rPr>
              <a:t> to deploy environments where and when they need them for their current development task.</a:t>
            </a:r>
            <a:endParaRPr lang="en-AU" dirty="0"/>
          </a:p>
          <a:p>
            <a:endParaRPr lang="en-AU" b="0" i="0" dirty="0">
              <a:solidFill>
                <a:srgbClr val="000000"/>
              </a:solidFill>
              <a:effectLst/>
              <a:latin typeface="Times New Roman" panose="02020603050405020304" pitchFamily="18" charset="0"/>
            </a:endParaRPr>
          </a:p>
          <a:p>
            <a:r>
              <a:rPr lang="en-AU" b="0" i="0" dirty="0">
                <a:solidFill>
                  <a:srgbClr val="000000"/>
                </a:solidFill>
                <a:effectLst/>
                <a:latin typeface="Times New Roman" panose="02020603050405020304" pitchFamily="18" charset="0"/>
              </a:rPr>
              <a:t>Central IT teams retain control over security and compliance and costs with permissions management, context aware access and full control over Cloud resource configurations. </a:t>
            </a:r>
          </a:p>
          <a:p>
            <a:endParaRPr lang="en-AU" b="0" i="0" dirty="0">
              <a:solidFill>
                <a:srgbClr val="000000"/>
              </a:solidFill>
              <a:effectLst/>
              <a:latin typeface="Times New Roman" panose="02020603050405020304" pitchFamily="18" charset="0"/>
            </a:endParaRPr>
          </a:p>
          <a:p>
            <a:r>
              <a:rPr lang="en-AU" b="0" i="0" dirty="0">
                <a:solidFill>
                  <a:srgbClr val="000000"/>
                </a:solidFill>
                <a:effectLst/>
                <a:latin typeface="Times New Roman" panose="02020603050405020304" pitchFamily="18" charset="0"/>
              </a:rPr>
              <a:t>Deployment environments are built on source-controlled definition files, meaning </a:t>
            </a:r>
            <a:r>
              <a:rPr lang="en-AU" b="0" i="0" dirty="0" err="1">
                <a:solidFill>
                  <a:srgbClr val="000000"/>
                </a:solidFill>
                <a:effectLst/>
                <a:latin typeface="Times New Roman" panose="02020603050405020304" pitchFamily="18" charset="0"/>
              </a:rPr>
              <a:t>devs</a:t>
            </a:r>
            <a:r>
              <a:rPr lang="en-AU" b="0" i="0" dirty="0">
                <a:solidFill>
                  <a:srgbClr val="000000"/>
                </a:solidFill>
                <a:effectLst/>
                <a:latin typeface="Times New Roman" panose="02020603050405020304" pitchFamily="18" charset="0"/>
              </a:rPr>
              <a:t> can simply deploy the right environment for their project without having to worry about backend processes or the ins and outs of the infrastructure on which they run. </a:t>
            </a:r>
          </a:p>
          <a:p>
            <a:endParaRPr lang="en-AU" b="0" i="0" dirty="0">
              <a:solidFill>
                <a:srgbClr val="000000"/>
              </a:solidFill>
              <a:effectLst/>
              <a:latin typeface="Times New Roman" panose="02020603050405020304" pitchFamily="18" charset="0"/>
            </a:endParaRPr>
          </a:p>
          <a:p>
            <a:r>
              <a:rPr lang="en-AU" b="0" i="0" dirty="0">
                <a:solidFill>
                  <a:srgbClr val="000000"/>
                </a:solidFill>
                <a:effectLst/>
                <a:latin typeface="Times New Roman" panose="02020603050405020304" pitchFamily="18" charset="0"/>
              </a:rPr>
              <a:t>Once an environment is no longer needed, auto expire automatically shuts it down. </a:t>
            </a:r>
          </a:p>
          <a:p>
            <a:endParaRPr lang="en-AU" b="0" i="0" dirty="0">
              <a:solidFill>
                <a:srgbClr val="000000"/>
              </a:solidFill>
              <a:effectLst/>
              <a:latin typeface="Times New Roman" panose="02020603050405020304" pitchFamily="18" charset="0"/>
            </a:endParaRPr>
          </a:p>
          <a:p>
            <a:r>
              <a:rPr lang="en-AU" b="0" i="0" dirty="0">
                <a:solidFill>
                  <a:srgbClr val="000000"/>
                </a:solidFill>
                <a:effectLst/>
                <a:latin typeface="Times New Roman" panose="02020603050405020304" pitchFamily="18" charset="0"/>
              </a:rPr>
              <a:t>Rather than talk more about the capabilities, let’s dive into a demo.</a:t>
            </a:r>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11</a:t>
            </a:fld>
            <a:endParaRPr lang="en-US"/>
          </a:p>
        </p:txBody>
      </p:sp>
    </p:spTree>
    <p:extLst>
      <p:ext uri="{BB962C8B-B14F-4D97-AF65-F5344CB8AC3E}">
        <p14:creationId xmlns:p14="http://schemas.microsoft.com/office/powerpoint/2010/main" val="156922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000000"/>
                </a:solidFill>
                <a:effectLst/>
                <a:latin typeface="Times New Roman" panose="02020603050405020304" pitchFamily="18" charset="0"/>
              </a:rPr>
              <a:t>Demo Video: 03-02 – Cloud Dev Env – Azure Deployment Environments.mp4</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In this demo, we will see how Azure Deployment Environments can be used in a CICD pipeline to dynamically create environments in the Cloud.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We have a simple API application that spins up multiple Azure services. It has a single Azure Function that returns the current time.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Two branches: dev and main – dev is where feature branches will come from and main deploys to production.</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In Azure we have a Dev </a:t>
            </a:r>
            <a:r>
              <a:rPr lang="en-AU" b="0" i="0" dirty="0" err="1">
                <a:solidFill>
                  <a:srgbClr val="000000"/>
                </a:solidFill>
                <a:effectLst/>
                <a:latin typeface="Times New Roman" panose="02020603050405020304" pitchFamily="18" charset="0"/>
              </a:rPr>
              <a:t>Center</a:t>
            </a:r>
            <a:r>
              <a:rPr lang="en-AU" b="0" i="0" dirty="0">
                <a:solidFill>
                  <a:srgbClr val="000000"/>
                </a:solidFill>
                <a:effectLst/>
                <a:latin typeface="Times New Roman" panose="02020603050405020304" pitchFamily="18" charset="0"/>
              </a:rPr>
              <a:t> called Main </a:t>
            </a:r>
            <a:r>
              <a:rPr lang="en-AU" b="0" i="0" dirty="0" err="1">
                <a:solidFill>
                  <a:srgbClr val="000000"/>
                </a:solidFill>
                <a:effectLst/>
                <a:latin typeface="Times New Roman" panose="02020603050405020304" pitchFamily="18" charset="0"/>
              </a:rPr>
              <a:t>Center</a:t>
            </a:r>
            <a:r>
              <a:rPr lang="en-AU" b="0" i="0" dirty="0">
                <a:solidFill>
                  <a:srgbClr val="000000"/>
                </a:solidFill>
                <a:effectLst/>
                <a:latin typeface="Times New Roman" panose="02020603050405020304" pitchFamily="18" charset="0"/>
              </a:rPr>
              <a:t>. Dev </a:t>
            </a:r>
            <a:r>
              <a:rPr lang="en-AU" b="0" i="0" dirty="0" err="1">
                <a:solidFill>
                  <a:srgbClr val="000000"/>
                </a:solidFill>
                <a:effectLst/>
                <a:latin typeface="Times New Roman" panose="02020603050405020304" pitchFamily="18" charset="0"/>
              </a:rPr>
              <a:t>Center</a:t>
            </a:r>
            <a:r>
              <a:rPr lang="en-AU" b="0" i="0" dirty="0">
                <a:solidFill>
                  <a:srgbClr val="000000"/>
                </a:solidFill>
                <a:effectLst/>
                <a:latin typeface="Times New Roman" panose="02020603050405020304" pitchFamily="18" charset="0"/>
              </a:rPr>
              <a:t> is the top-level object in Azure for Deployment Environments.</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We have Dev, Pre-Prod, Test and Prod Environments.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We also have created mappings for the API project that maps the different subscriptions that have different policies applied to them.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Let’s add a new feature branch and see the process.</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Now I create a Pull Request in the Dev branch in GitHub. This creates a new environment for the PR.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Once finished reviewing the PR I can merge the change into the Dev branch. This will cause the long-time branch to be deleted along with its associate Deployment environment. The PR one is also deleted.</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Now I go back to Azure. I'll hit Refresh and you can see that we have only two environments, branch and Dev branch because other two environments were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92FB2-E78A-AB45-86AA-A5EA3F346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43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1A1A1F"/>
                </a:solidFill>
                <a:effectLst/>
                <a:latin typeface="Segoe UI" panose="020B0502040204020203" pitchFamily="34" charset="0"/>
              </a:rPr>
              <a:t>For my final highlight I wanted to talk a bit about GitHub Advanced Security.</a:t>
            </a:r>
          </a:p>
          <a:p>
            <a:pPr algn="l"/>
            <a:endParaRPr lang="en-AU" b="0" i="0" dirty="0">
              <a:solidFill>
                <a:srgbClr val="1A1A1F"/>
              </a:solidFill>
              <a:effectLst/>
              <a:latin typeface="Segoe UI" panose="020B0502040204020203" pitchFamily="34" charset="0"/>
            </a:endParaRPr>
          </a:p>
          <a:p>
            <a:pPr algn="l"/>
            <a:r>
              <a:rPr lang="en-AU" b="0" i="0" dirty="0">
                <a:solidFill>
                  <a:srgbClr val="4C4C51"/>
                </a:solidFill>
                <a:effectLst/>
                <a:latin typeface="Segoe UI" panose="020B0502040204020203" pitchFamily="34" charset="0"/>
              </a:rPr>
              <a:t>How we all work has forever changed after the last several years. Security is essential in a world of increasing cyberattacks, global uncertainty, and with distributed teams sitting in different locations using different platforms, languages, and devices.</a:t>
            </a:r>
          </a:p>
          <a:p>
            <a:pPr algn="l"/>
            <a:endParaRPr lang="en-AU" b="0" i="0" dirty="0">
              <a:solidFill>
                <a:srgbClr val="4C4C51"/>
              </a:solidFill>
              <a:effectLst/>
              <a:latin typeface="Segoe UI" panose="020B0502040204020203" pitchFamily="34" charset="0"/>
            </a:endParaRPr>
          </a:p>
          <a:p>
            <a:pPr algn="l"/>
            <a:r>
              <a:rPr lang="en-AU" b="0" i="0" dirty="0">
                <a:solidFill>
                  <a:srgbClr val="4C4C51"/>
                </a:solidFill>
                <a:effectLst/>
                <a:latin typeface="Segoe UI" panose="020B0502040204020203" pitchFamily="34" charset="0"/>
              </a:rPr>
              <a:t>We’ve heard from many developers and their businesses about the need to identify and fix problems before they result in a security breach. Let’s take a look at how GitHub Advanced Security can help.</a:t>
            </a:r>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13</a:t>
            </a:fld>
            <a:endParaRPr lang="en-US"/>
          </a:p>
        </p:txBody>
      </p:sp>
    </p:spTree>
    <p:extLst>
      <p:ext uri="{BB962C8B-B14F-4D97-AF65-F5344CB8AC3E}">
        <p14:creationId xmlns:p14="http://schemas.microsoft.com/office/powerpoint/2010/main" val="233925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In order to make securing code easier for developers, we've created native and automated capabilities to provide that continuous feedback, using continuous security fixes through the development lifecycle.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This is the purpose behind GitHub Advanced Security, which is a developer-first, community-driven approach to overall security. This consists of three main capabilities. </a:t>
            </a:r>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14</a:t>
            </a:fld>
            <a:endParaRPr lang="en-US"/>
          </a:p>
        </p:txBody>
      </p:sp>
    </p:spTree>
    <p:extLst>
      <p:ext uri="{BB962C8B-B14F-4D97-AF65-F5344CB8AC3E}">
        <p14:creationId xmlns:p14="http://schemas.microsoft.com/office/powerpoint/2010/main" val="4102326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first one is dependency scanning.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rPr>
              <a:t>We continuously provide scanning to give you an idea of the risk levels of the dependencies that you're using. We also provide automated fixes to vulnerable dependencies that you may have in your codebase. This is a continuous process. It nudges your developers in the right direction in a very friendly and non-obtrusive way. </a:t>
            </a:r>
            <a:endParaRPr lang="en-AU" dirty="0"/>
          </a:p>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15</a:t>
            </a:fld>
            <a:endParaRPr lang="en-US"/>
          </a:p>
        </p:txBody>
      </p:sp>
    </p:spTree>
    <p:extLst>
      <p:ext uri="{BB962C8B-B14F-4D97-AF65-F5344CB8AC3E}">
        <p14:creationId xmlns:p14="http://schemas.microsoft.com/office/powerpoint/2010/main" val="637961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second capability is code scanning.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rPr>
              <a:t>The secret sauce to code scanning is that all the scanning takes place as your code is being committed, without any additional steps to ask your code scanning to run at a separate location. All scanning takes place and results are published in that very familiar GitHub user experience. It's very easy for developers to fix early in that lifecycle. </a:t>
            </a:r>
            <a:endParaRPr lang="en-AU" dirty="0"/>
          </a:p>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16</a:t>
            </a:fld>
            <a:endParaRPr lang="en-US"/>
          </a:p>
        </p:txBody>
      </p:sp>
    </p:spTree>
    <p:extLst>
      <p:ext uri="{BB962C8B-B14F-4D97-AF65-F5344CB8AC3E}">
        <p14:creationId xmlns:p14="http://schemas.microsoft.com/office/powerpoint/2010/main" val="1267304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third capability is secret scanning. This scans our code for hardcoded credentials or tokens from a range of Microsoft and third-party providers.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Let’s take a look at these capabilities in action.</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17</a:t>
            </a:fld>
            <a:endParaRPr lang="en-US"/>
          </a:p>
        </p:txBody>
      </p:sp>
    </p:spTree>
    <p:extLst>
      <p:ext uri="{BB962C8B-B14F-4D97-AF65-F5344CB8AC3E}">
        <p14:creationId xmlns:p14="http://schemas.microsoft.com/office/powerpoint/2010/main" val="199298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solidFill>
                  <a:srgbClr val="D4D4D4"/>
                </a:solidFill>
                <a:effectLst/>
                <a:latin typeface="Consolas" panose="020B0609020204030204" pitchFamily="49" charset="0"/>
              </a:rPr>
              <a:t>Demo Video: 	03-03 – Cloud Dev Env – Advanced Security.mp4</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We have GitHub advanced security enabled in our repository, but anyone can enable security analysis for free.</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Just go to settings and in code security and analysis you can turn the features on there.</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So I can get an overview of my security situation from the security tab in my repository.</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Let’s look at </a:t>
            </a:r>
            <a:r>
              <a:rPr lang="en-AU" b="0" dirty="0" err="1">
                <a:solidFill>
                  <a:srgbClr val="D4D4D4"/>
                </a:solidFill>
                <a:effectLst/>
                <a:latin typeface="Consolas" panose="020B0609020204030204" pitchFamily="49" charset="0"/>
              </a:rPr>
              <a:t>dependabot</a:t>
            </a:r>
            <a:r>
              <a:rPr lang="en-AU" b="0" dirty="0">
                <a:solidFill>
                  <a:srgbClr val="D4D4D4"/>
                </a:solidFill>
                <a:effectLst/>
                <a:latin typeface="Consolas" panose="020B0609020204030204" pitchFamily="49" charset="0"/>
              </a:rPr>
              <a:t> first. </a:t>
            </a:r>
            <a:r>
              <a:rPr lang="en-AU" b="0" dirty="0" err="1">
                <a:solidFill>
                  <a:srgbClr val="D4D4D4"/>
                </a:solidFill>
                <a:effectLst/>
                <a:latin typeface="Consolas" panose="020B0609020204030204" pitchFamily="49" charset="0"/>
              </a:rPr>
              <a:t>Dependabot</a:t>
            </a:r>
            <a:r>
              <a:rPr lang="en-AU" b="0" dirty="0">
                <a:solidFill>
                  <a:srgbClr val="D4D4D4"/>
                </a:solidFill>
                <a:effectLst/>
                <a:latin typeface="Consolas" panose="020B0609020204030204" pitchFamily="49" charset="0"/>
              </a:rPr>
              <a:t> highlights issues but it will also submit pull requests for me to fix those vulnerabilities directly.</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It's asking me to update the cross fetch version. Now I'm going to add a review.</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Now, once all the tests pass and we know that our code looks good, we can merge that. So we're up to date.</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So back in the security tab we have secret scanning enabled as well and we have no current alerts.</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But if we look back in time we can see that one of our engineers committed GitHub token.</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So we've revoked that and removed it from the code we can drill into.</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With unknown vulnerabilities we can use </a:t>
            </a:r>
            <a:r>
              <a:rPr lang="en-AU" b="0" dirty="0" err="1">
                <a:solidFill>
                  <a:srgbClr val="D4D4D4"/>
                </a:solidFill>
                <a:effectLst/>
                <a:latin typeface="Consolas" panose="020B0609020204030204" pitchFamily="49" charset="0"/>
              </a:rPr>
              <a:t>CodeQL</a:t>
            </a:r>
            <a:r>
              <a:rPr lang="en-AU" b="0" dirty="0">
                <a:solidFill>
                  <a:srgbClr val="D4D4D4"/>
                </a:solidFill>
                <a:effectLst/>
                <a:latin typeface="Consolas" panose="020B0609020204030204" pitchFamily="49" charset="0"/>
              </a:rPr>
              <a:t> to scan to scan our code base.</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So we can create an issue straight from here.</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We can add some more information, and I'll even mark this as a good first issue in case somebody wants to pick it up quickly.</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When this gets created, when we submit the new issue, we get a really good deep link here to the actual alert itself, as well as a task list so we can see how we're tracking it.</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We've got multiple things to do now, that of course is a deep link taking us all the way back to that alert so we can see exactly what the problem was.</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Finally, we've seen the security tab for the repository, but if you have GitHub Advanced Security turned on for your enterprise, you'll also see a security tab for your organization.</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Now you can see the individual repositories and their security status, but you can also see a quick summary of all of the projects in the org and some summaries of what's going on there.</a:t>
            </a:r>
          </a:p>
          <a:p>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You can even have this at the team level, so for a team you have a security tab which shows you the security status of all of the repositories that team has admin access to.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92FB2-E78A-AB45-86AA-A5EA3F346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934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Build we introduced GitHub Advanced Security Push Protection that scans for secrets or tokens before they even get pushed to your repository. We check for secrets as developer pushes the code and blocks the push if a secret is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Lets take a look at a quick demo.</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19</a:t>
            </a:fld>
            <a:endParaRPr lang="en-US"/>
          </a:p>
        </p:txBody>
      </p:sp>
    </p:spTree>
    <p:extLst>
      <p:ext uri="{BB962C8B-B14F-4D97-AF65-F5344CB8AC3E}">
        <p14:creationId xmlns:p14="http://schemas.microsoft.com/office/powerpoint/2010/main" val="1964182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let’s take a look at the sorts of challenges that individual developers face.</a:t>
            </a:r>
          </a:p>
          <a:p>
            <a:endParaRPr lang="en-AU" dirty="0"/>
          </a:p>
          <a:p>
            <a:r>
              <a:rPr lang="en-AU" dirty="0"/>
              <a:t>We’ve all had the experience of working on solutions using underpowered hardware. Whether it’s not enough CPU, memory or disk I/O I am sure you can reflect on cases where you’ve been frustrated simply by having to wait for something to start or finish. The classic example for me is using emulators or VMs on a local machine.</a:t>
            </a:r>
          </a:p>
          <a:p>
            <a:endParaRPr lang="en-AU" dirty="0"/>
          </a:p>
          <a:p>
            <a:r>
              <a:rPr lang="en-AU" dirty="0"/>
              <a:t>Either during your coding, or once you’re done and wanting to do some integration testing, you might run into challenges with other services you rely on not being a fit state to use. A common challenge here is shared environments that are unable to cope with multiple changes passing through them at the same time, or environments that don’t contain every required service and therefore don’t provide a realistic platform with which to test.</a:t>
            </a:r>
          </a:p>
          <a:p>
            <a:endParaRPr lang="en-AU" dirty="0"/>
          </a:p>
          <a:p>
            <a:r>
              <a:rPr lang="en-AU" dirty="0"/>
              <a:t>Finally, whether you are working remotely, or in the office, sometimes the network is the bottleneck. It could be pulling down large codebases, container images or database backups, or it could be having to push large amounts of data to a repo or deployment server. </a:t>
            </a:r>
          </a:p>
        </p:txBody>
      </p:sp>
      <p:sp>
        <p:nvSpPr>
          <p:cNvPr id="4" name="Slide Number Placeholder 3"/>
          <p:cNvSpPr>
            <a:spLocks noGrp="1"/>
          </p:cNvSpPr>
          <p:nvPr>
            <p:ph type="sldNum" sz="quarter" idx="5"/>
          </p:nvPr>
        </p:nvSpPr>
        <p:spPr/>
        <p:txBody>
          <a:bodyPr/>
          <a:lstStyle/>
          <a:p>
            <a:fld id="{6ED92FB2-E78A-AB45-86AA-A5EA3F3466C0}" type="slidenum">
              <a:rPr lang="en-US" smtClean="0"/>
              <a:t>2</a:t>
            </a:fld>
            <a:endParaRPr lang="en-US"/>
          </a:p>
        </p:txBody>
      </p:sp>
    </p:spTree>
    <p:extLst>
      <p:ext uri="{BB962C8B-B14F-4D97-AF65-F5344CB8AC3E}">
        <p14:creationId xmlns:p14="http://schemas.microsoft.com/office/powerpoint/2010/main" val="4263272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 Video: 03-04 – Cloud Dev Env – Push Protection.mp4</a:t>
            </a:r>
          </a:p>
          <a:p>
            <a:endParaRPr lang="en-AU" dirty="0"/>
          </a:p>
          <a:p>
            <a:r>
              <a:rPr lang="en-AU" dirty="0"/>
              <a:t>In this demo I am trying to commit a readme file that contains an example key.</a:t>
            </a:r>
          </a:p>
          <a:p>
            <a:endParaRPr lang="en-AU" dirty="0"/>
          </a:p>
          <a:p>
            <a:r>
              <a:rPr lang="en-AU" dirty="0"/>
              <a:t>When we attempt to push we receive an error in our editor and the response includes a link to a GitHub page where we can take an action to either deny, allow or modify the content we are attempting to commit.</a:t>
            </a:r>
          </a:p>
          <a:p>
            <a:endParaRPr lang="en-AU" dirty="0"/>
          </a:p>
          <a:p>
            <a:r>
              <a:rPr lang="en-AU" dirty="0"/>
              <a:t>This way we’ve avoided pushing those credentials into our repo and having to deal with the consequences. It’s important to note though, that we do give you an escape hatch where you can acknowledge your action and allow it to continue if OK.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92FB2-E78A-AB45-86AA-A5EA3F346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979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a few useful links for you to get started with, and with that, thanks everyone.</a:t>
            </a:r>
          </a:p>
        </p:txBody>
      </p:sp>
      <p:sp>
        <p:nvSpPr>
          <p:cNvPr id="4" name="Slide Number Placeholder 3"/>
          <p:cNvSpPr>
            <a:spLocks noGrp="1"/>
          </p:cNvSpPr>
          <p:nvPr>
            <p:ph type="sldNum" sz="quarter" idx="5"/>
          </p:nvPr>
        </p:nvSpPr>
        <p:spPr/>
        <p:txBody>
          <a:bodyPr/>
          <a:lstStyle/>
          <a:p>
            <a:fld id="{6ED92FB2-E78A-AB45-86AA-A5EA3F3466C0}" type="slidenum">
              <a:rPr lang="en-US" smtClean="0"/>
              <a:t>21</a:t>
            </a:fld>
            <a:endParaRPr lang="en-US"/>
          </a:p>
        </p:txBody>
      </p:sp>
    </p:spTree>
    <p:extLst>
      <p:ext uri="{BB962C8B-B14F-4D97-AF65-F5344CB8AC3E}">
        <p14:creationId xmlns:p14="http://schemas.microsoft.com/office/powerpoint/2010/main" val="1241378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We see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Codespaces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Microsoft Dev Box as  complementary services that developers can  choose between depending on their current use case.  GitHub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Codespaces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is a Cloud developer environment  that is great for building Cloud Native applications.  </a:t>
            </a:r>
          </a:p>
          <a:p>
            <a:pPr>
              <a:lnSpc>
                <a:spcPct val="107000"/>
              </a:lnSpc>
              <a:spcAft>
                <a:spcPts val="800"/>
              </a:spcAft>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rPr>
              <a:t>If you're building web apps,  APIs and libraries built with  Linux containers and you're using GitHub,  </a:t>
            </a:r>
            <a:r>
              <a:rPr lang="en-US" sz="1200" dirty="0" err="1">
                <a:effectLst/>
                <a:latin typeface="Times New Roman" panose="02020603050405020304" pitchFamily="18" charset="0"/>
                <a:ea typeface="Calibri" panose="020F0502020204030204" pitchFamily="34" charset="0"/>
              </a:rPr>
              <a:t>Codespaces</a:t>
            </a:r>
            <a:r>
              <a:rPr lang="en-US" sz="1200" dirty="0">
                <a:effectLst/>
                <a:latin typeface="Times New Roman" panose="02020603050405020304" pitchFamily="18" charset="0"/>
                <a:ea typeface="Calibri" panose="020F0502020204030204" pitchFamily="34" charset="0"/>
              </a:rPr>
              <a:t> provide a tightly integrated experience  accessible from GitHub and Visual Studio Code.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Microsoft Dev Box is a great choice for  developers who need Windows  based development environments.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Dev Boxes can run UI based tools like  SQL Management Studio in the dev environment,  and they can target any code host  or version control system.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They support workloads ranging  from mobile to desktop apps,  IoT or game applications can be built running  natively on Windows or cross-platform using WSL.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If your IT organization uses  Microsoft </a:t>
            </a:r>
            <a:r>
              <a:rPr lang="en-US" sz="1200" dirty="0" err="1">
                <a:effectLst/>
                <a:latin typeface="Times New Roman" panose="02020603050405020304" pitchFamily="18" charset="0"/>
                <a:ea typeface="Calibri" panose="020F0502020204030204" pitchFamily="34" charset="0"/>
              </a:rPr>
              <a:t>EndPoint</a:t>
            </a:r>
            <a:r>
              <a:rPr lang="en-US" sz="1200" dirty="0">
                <a:effectLst/>
                <a:latin typeface="Times New Roman" panose="02020603050405020304" pitchFamily="18" charset="0"/>
                <a:ea typeface="Calibri" panose="020F0502020204030204" pitchFamily="34" charset="0"/>
              </a:rPr>
              <a:t> Manager to  monitor and control your dev infrastructure,  then Dev Boxes are a great place to start. </a:t>
            </a:r>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23</a:t>
            </a:fld>
            <a:endParaRPr lang="en-US"/>
          </a:p>
        </p:txBody>
      </p:sp>
    </p:spTree>
    <p:extLst>
      <p:ext uri="{BB962C8B-B14F-4D97-AF65-F5344CB8AC3E}">
        <p14:creationId xmlns:p14="http://schemas.microsoft.com/office/powerpoint/2010/main" val="73764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Outside of the individual developer we also see a lot of challenges for teams and businesses as well.</a:t>
            </a:r>
          </a:p>
          <a:p>
            <a:endParaRPr lang="en-AU" dirty="0"/>
          </a:p>
          <a:p>
            <a:r>
              <a:rPr lang="en-AU" dirty="0"/>
              <a:t>If you think about the number of roles that are required in a team you can quickly see how providing hardware to meet varying needs is a challenge for businesses. Even a small number of permutations represents a management overhead! </a:t>
            </a:r>
          </a:p>
          <a:p>
            <a:endParaRPr lang="en-AU" dirty="0"/>
          </a:p>
          <a:p>
            <a:r>
              <a:rPr lang="en-AU" dirty="0"/>
              <a:t>The last few years have also seen a big shift in where and how people work. Centralised, local teams and the services they consume are managed differently to a dispersed set of locations, of varying connection speeds and local capabilities.</a:t>
            </a:r>
          </a:p>
          <a:p>
            <a:endParaRPr lang="en-AU" dirty="0"/>
          </a:p>
          <a:p>
            <a:r>
              <a:rPr lang="en-AU" dirty="0"/>
              <a:t>In addition to the challenge of managing these remote workers, we have also seen a large increase in both attempts to breach via remote workers as well as targeted supply-chain attacks that can transparently infiltrate your development process regardless of how secure your endpoints are.</a:t>
            </a:r>
          </a:p>
          <a:p>
            <a:endParaRPr lang="en-AU" dirty="0"/>
          </a:p>
          <a:p>
            <a:r>
              <a:rPr lang="en-AU" dirty="0"/>
              <a:t>So let’s take a look at a few key announcements from Microsoft Build that can help us deal with some of these challenges in way that doesn’t hinder developers from doing what they love!</a:t>
            </a:r>
          </a:p>
        </p:txBody>
      </p:sp>
      <p:sp>
        <p:nvSpPr>
          <p:cNvPr id="4" name="Slide Number Placeholder 3"/>
          <p:cNvSpPr>
            <a:spLocks noGrp="1"/>
          </p:cNvSpPr>
          <p:nvPr>
            <p:ph type="sldNum" sz="quarter" idx="5"/>
          </p:nvPr>
        </p:nvSpPr>
        <p:spPr/>
        <p:txBody>
          <a:bodyPr/>
          <a:lstStyle/>
          <a:p>
            <a:fld id="{6ED92FB2-E78A-AB45-86AA-A5EA3F3466C0}" type="slidenum">
              <a:rPr lang="en-US" smtClean="0"/>
              <a:t>3</a:t>
            </a:fld>
            <a:endParaRPr lang="en-US"/>
          </a:p>
        </p:txBody>
      </p:sp>
    </p:spTree>
    <p:extLst>
      <p:ext uri="{BB962C8B-B14F-4D97-AF65-F5344CB8AC3E}">
        <p14:creationId xmlns:p14="http://schemas.microsoft.com/office/powerpoint/2010/main" val="1869217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200"/>
              </a:spcBef>
            </a:pPr>
            <a:r>
              <a:rPr lang="en-US" sz="1800" dirty="0">
                <a:effectLst/>
                <a:latin typeface="Times New Roman" panose="02020603050405020304" pitchFamily="18" charset="0"/>
                <a:ea typeface="Times New Roman" panose="02020603050405020304" pitchFamily="18" charset="0"/>
              </a:rPr>
              <a:t>The first highlight I want to cover is Microsoft Dev Box.</a:t>
            </a:r>
          </a:p>
          <a:p>
            <a:pPr>
              <a:lnSpc>
                <a:spcPct val="107000"/>
              </a:lnSpc>
              <a:spcBef>
                <a:spcPts val="200"/>
              </a:spcBef>
            </a:pP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r>
              <a:rPr lang="en-US" sz="1800" dirty="0">
                <a:effectLst/>
                <a:latin typeface="Times New Roman" panose="02020603050405020304" pitchFamily="18" charset="0"/>
                <a:ea typeface="Times New Roman" panose="02020603050405020304" pitchFamily="18" charset="0"/>
              </a:rPr>
              <a:t>Today’s challenges:</a:t>
            </a:r>
          </a:p>
          <a:p>
            <a:pPr marL="285750" indent="-285750">
              <a:lnSpc>
                <a:spcPct val="107000"/>
              </a:lnSpc>
              <a:spcBef>
                <a:spcPts val="200"/>
              </a:spcBef>
              <a:buFontTx/>
              <a:buChar char="-"/>
            </a:pPr>
            <a:r>
              <a:rPr lang="en-US" sz="1800" dirty="0">
                <a:effectLst/>
                <a:latin typeface="Times New Roman" panose="02020603050405020304" pitchFamily="18" charset="0"/>
                <a:ea typeface="Times New Roman" panose="02020603050405020304" pitchFamily="18" charset="0"/>
              </a:rPr>
              <a:t>Dev: long onboarding times, challenges in shifting between tasks or projects, mismatched hardware / software configs.</a:t>
            </a:r>
          </a:p>
          <a:p>
            <a:pPr marL="285750" indent="-285750">
              <a:lnSpc>
                <a:spcPct val="107000"/>
              </a:lnSpc>
              <a:spcBef>
                <a:spcPts val="200"/>
              </a:spcBef>
              <a:buFontTx/>
              <a:buChar char="-"/>
            </a:pPr>
            <a:r>
              <a:rPr lang="en-US" sz="1800" dirty="0">
                <a:effectLst/>
                <a:latin typeface="Times New Roman" panose="02020603050405020304" pitchFamily="18" charset="0"/>
                <a:ea typeface="Times New Roman" panose="02020603050405020304" pitchFamily="18" charset="0"/>
              </a:rPr>
              <a:t>IT admin: maintain secure, compliant and up-to-date environments without blocking developers from being productive. </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MS Mincho" panose="02020609040205080304" pitchFamily="49" charset="-128"/>
              </a:rPr>
              <a:t> </a:t>
            </a:r>
            <a:endParaRPr lang="en-AU" sz="1800" dirty="0">
              <a:effectLst/>
              <a:latin typeface="Times New Roman" panose="02020603050405020304" pitchFamily="18" charset="0"/>
              <a:ea typeface="MS Mincho" panose="02020609040205080304" pitchFamily="49" charset="-128"/>
            </a:endParaRPr>
          </a:p>
          <a:p>
            <a:r>
              <a:rPr lang="en-US" sz="1800" kern="0" dirty="0">
                <a:effectLst/>
                <a:latin typeface="Times New Roman" panose="02020603050405020304" pitchFamily="18" charset="0"/>
                <a:ea typeface="MS Mincho" panose="02020609040205080304" pitchFamily="49" charset="-128"/>
              </a:rPr>
              <a:t>Microsoft Dev Box will give developers self-service access to high performance, cloud-based workstations that are pre-configured and ready-to-code for specific projects.</a:t>
            </a:r>
          </a:p>
          <a:p>
            <a:endParaRPr lang="en-US" sz="1800" kern="0" dirty="0">
              <a:effectLst/>
              <a:latin typeface="Times New Roman" panose="02020603050405020304" pitchFamily="18" charset="0"/>
              <a:ea typeface="MS Mincho" panose="02020609040205080304" pitchFamily="49" charset="-128"/>
            </a:endParaRPr>
          </a:p>
          <a:p>
            <a:r>
              <a:rPr lang="en-US" sz="1800" kern="0" dirty="0">
                <a:effectLst/>
                <a:latin typeface="Times New Roman" panose="02020603050405020304" pitchFamily="18" charset="0"/>
                <a:ea typeface="MS Mincho" panose="02020609040205080304" pitchFamily="49" charset="-128"/>
              </a:rPr>
              <a:t>Let’s look at them in a bit more detail.</a:t>
            </a:r>
          </a:p>
        </p:txBody>
      </p:sp>
      <p:sp>
        <p:nvSpPr>
          <p:cNvPr id="4" name="Slide Number Placeholder 3"/>
          <p:cNvSpPr>
            <a:spLocks noGrp="1"/>
          </p:cNvSpPr>
          <p:nvPr>
            <p:ph type="sldNum" sz="quarter" idx="5"/>
          </p:nvPr>
        </p:nvSpPr>
        <p:spPr/>
        <p:txBody>
          <a:bodyPr/>
          <a:lstStyle/>
          <a:p>
            <a:fld id="{6ED92FB2-E78A-AB45-86AA-A5EA3F3466C0}" type="slidenum">
              <a:rPr lang="en-US" smtClean="0"/>
              <a:t>4</a:t>
            </a:fld>
            <a:endParaRPr lang="en-US"/>
          </a:p>
        </p:txBody>
      </p:sp>
    </p:spTree>
    <p:extLst>
      <p:ext uri="{BB962C8B-B14F-4D97-AF65-F5344CB8AC3E}">
        <p14:creationId xmlns:p14="http://schemas.microsoft.com/office/powerpoint/2010/main" val="255954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Dev Boxes come with  a variety of features that are  especially important for developers.</a:t>
            </a:r>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5</a:t>
            </a:fld>
            <a:endParaRPr lang="en-US"/>
          </a:p>
        </p:txBody>
      </p:sp>
    </p:spTree>
    <p:extLst>
      <p:ext uri="{BB962C8B-B14F-4D97-AF65-F5344CB8AC3E}">
        <p14:creationId xmlns:p14="http://schemas.microsoft.com/office/powerpoint/2010/main" val="3153461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First, Dev Boxes enable you  to truly own your workstation,  create new Dev Boxes whenever  you need them and delete them when you're done.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They're created with custom images that the teams can  define for separate projects or even separate tasks.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Hibernation ensures you'll always be  able to pick up where you left off the day before. </a:t>
            </a:r>
            <a:endParaRPr lang="en-AU" dirty="0"/>
          </a:p>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6</a:t>
            </a:fld>
            <a:endParaRPr lang="en-US"/>
          </a:p>
        </p:txBody>
      </p:sp>
    </p:spTree>
    <p:extLst>
      <p:ext uri="{BB962C8B-B14F-4D97-AF65-F5344CB8AC3E}">
        <p14:creationId xmlns:p14="http://schemas.microsoft.com/office/powerpoint/2010/main" val="284473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Each Dev Box is a dedicated VM,  so you never have to worry about a noisy neighbor.  You can install any IDE,  SDK or tools that you can deploy into a Windows environment,  including your own internal tools and utilities.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a:p>
            <a:r>
              <a:rPr lang="en-US" sz="1200" dirty="0">
                <a:effectLst/>
                <a:latin typeface="Times New Roman" panose="02020603050405020304" pitchFamily="18" charset="0"/>
                <a:ea typeface="Calibri" panose="020F0502020204030204" pitchFamily="34" charset="0"/>
              </a:rPr>
              <a:t>Dev Boxes support any app type that can  be built using a Windows development environment,  meaning they can be used to create everything from  desktop or mobile, web apps or to games.  You can create apps that run  natively on Windows or cross-platform  on Linux, using WSL.</a:t>
            </a:r>
            <a:endParaRPr lang="en-AU" dirty="0"/>
          </a:p>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7</a:t>
            </a:fld>
            <a:endParaRPr lang="en-US"/>
          </a:p>
        </p:txBody>
      </p:sp>
    </p:spTree>
    <p:extLst>
      <p:ext uri="{BB962C8B-B14F-4D97-AF65-F5344CB8AC3E}">
        <p14:creationId xmlns:p14="http://schemas.microsoft.com/office/powerpoint/2010/main" val="350853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Dev Boxes can be accessed from  any device and from any OS.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Use a web browser while on the road or remote desktop from your Windows,  Mac or Linux desktop.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You can even access Dev Boxes from an Android or iOS device to make a quick change.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Because Dev Boxes are managed for you by your IT team you never need to worry about updating your machine,  you can simply use it when you need while trusting that it's up to date and secure. </a:t>
            </a:r>
          </a:p>
          <a:p>
            <a:endParaRPr lang="en-US" sz="1200" dirty="0">
              <a:effectLst/>
              <a:latin typeface="Times New Roman" panose="02020603050405020304" pitchFamily="18" charset="0"/>
            </a:endParaRPr>
          </a:p>
          <a:p>
            <a:r>
              <a:rPr lang="en-US" sz="1200" dirty="0">
                <a:effectLst/>
                <a:latin typeface="Times New Roman" panose="02020603050405020304" pitchFamily="18" charset="0"/>
              </a:rPr>
              <a:t>Let’s take a look at how they work in practice.</a:t>
            </a:r>
            <a:endParaRPr lang="en-AU" dirty="0"/>
          </a:p>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8</a:t>
            </a:fld>
            <a:endParaRPr lang="en-US"/>
          </a:p>
        </p:txBody>
      </p:sp>
    </p:spTree>
    <p:extLst>
      <p:ext uri="{BB962C8B-B14F-4D97-AF65-F5344CB8AC3E}">
        <p14:creationId xmlns:p14="http://schemas.microsoft.com/office/powerpoint/2010/main" val="574771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000000"/>
                </a:solidFill>
                <a:effectLst/>
                <a:latin typeface="Times New Roman" panose="02020603050405020304" pitchFamily="18" charset="0"/>
              </a:rPr>
              <a:t>Demo Video:  03-01 – Cloud Dev Env – Dev Box.mp4</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Instead of reading a long wiki page to get up and running with a Dev Box, I get an e-mail to simply click on a link to get a Dev Box.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Connection via web browser, not RDP host.</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Machine already has all the software I need and is using the Windows Subsystem for Android to provide me with an emulator.</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Visual Studio has my settings already as I am using a roaming profile.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Change colour of the Android app to Pink by editing the .NET MAUI XAML file.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I’m productive as a developer quickly without a setup script or wiki page in sight!</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Next look at how you can multi-task with Dev Boxes.</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We can leave our Visual Studio dev box running and create a new Dev Box from a new Pool.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I can use Windows Hello to log in into Dev Box quickly as the machine is domain joined.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Note that Dev Box is a full Windows desktop, so I can access all the dev tools such as </a:t>
            </a:r>
            <a:r>
              <a:rPr lang="en-AU" b="0" i="0" dirty="0" err="1">
                <a:solidFill>
                  <a:srgbClr val="000000"/>
                </a:solidFill>
                <a:effectLst/>
                <a:latin typeface="Times New Roman" panose="02020603050405020304" pitchFamily="18" charset="0"/>
              </a:rPr>
              <a:t>ildasm</a:t>
            </a:r>
            <a:r>
              <a:rPr lang="en-AU" b="0" i="0" dirty="0">
                <a:solidFill>
                  <a:srgbClr val="000000"/>
                </a:solidFill>
                <a:effectLst/>
                <a:latin typeface="Times New Roman" panose="02020603050405020304" pitchFamily="18" charset="0"/>
              </a:rPr>
              <a:t> and </a:t>
            </a:r>
            <a:r>
              <a:rPr lang="en-AU" b="0" i="0" dirty="0" err="1">
                <a:solidFill>
                  <a:srgbClr val="000000"/>
                </a:solidFill>
                <a:effectLst/>
                <a:latin typeface="Times New Roman" panose="02020603050405020304" pitchFamily="18" charset="0"/>
              </a:rPr>
              <a:t>windbg</a:t>
            </a:r>
            <a:r>
              <a:rPr lang="en-AU" b="0" i="0" dirty="0">
                <a:solidFill>
                  <a:srgbClr val="000000"/>
                </a:solidFill>
                <a:effectLst/>
                <a:latin typeface="Times New Roman" panose="02020603050405020304" pitchFamily="18" charset="0"/>
              </a:rPr>
              <a:t>.</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Once I'm done with this task, I can go back to developer portal to switch between different Dev Boxes and multitask. </a:t>
            </a:r>
          </a:p>
          <a:p>
            <a:pPr algn="l"/>
            <a:endParaRPr lang="en-AU" b="0" i="0" dirty="0">
              <a:solidFill>
                <a:srgbClr val="000000"/>
              </a:solidFill>
              <a:effectLst/>
              <a:latin typeface="Times New Roman" panose="02020603050405020304" pitchFamily="18" charset="0"/>
            </a:endParaRPr>
          </a:p>
          <a:p>
            <a:pPr algn="l"/>
            <a:r>
              <a:rPr lang="en-AU" b="0" i="0" dirty="0">
                <a:solidFill>
                  <a:srgbClr val="000000"/>
                </a:solidFill>
                <a:effectLst/>
                <a:latin typeface="Times New Roman" panose="02020603050405020304" pitchFamily="18" charset="0"/>
              </a:rPr>
              <a:t>While these Dev Boxes are not being used, they're automatically hibernated, so you're not paying for compute cost while they are not in use. You can jump right back into them at a later time.</a:t>
            </a:r>
          </a:p>
          <a:p>
            <a:endParaRPr lang="en-AU" dirty="0"/>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92FB2-E78A-AB45-86AA-A5EA3F346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707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Holding">
    <p:bg>
      <p:bgPr>
        <a:gradFill flip="none" rotWithShape="1">
          <a:gsLst>
            <a:gs pos="0">
              <a:srgbClr val="8661C5">
                <a:alpha val="31796"/>
              </a:srgbClr>
            </a:gs>
            <a:gs pos="75000">
              <a:srgbClr val="8661C5">
                <a:alpha val="0"/>
              </a:srgbClr>
            </a:gs>
          </a:gsLst>
          <a:lin ang="27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8C6BFF-EF8A-6CEE-4F4A-28E10F70E0E1}"/>
              </a:ext>
            </a:extLst>
          </p:cNvPr>
          <p:cNvPicPr>
            <a:picLocks noChangeAspect="1"/>
          </p:cNvPicPr>
          <p:nvPr userDrawn="1"/>
        </p:nvPicPr>
        <p:blipFill rotWithShape="1">
          <a:blip r:embed="rId2"/>
          <a:srcRect r="12979"/>
          <a:stretch/>
        </p:blipFill>
        <p:spPr>
          <a:xfrm>
            <a:off x="5427599" y="0"/>
            <a:ext cx="6764401" cy="6858000"/>
          </a:xfrm>
          <a:prstGeom prst="rect">
            <a:avLst/>
          </a:prstGeom>
        </p:spPr>
      </p:pic>
      <p:pic>
        <p:nvPicPr>
          <p:cNvPr id="10" name="MS logo gray - EMF" descr="Microsoft logo, gray text version">
            <a:extLst>
              <a:ext uri="{FF2B5EF4-FFF2-40B4-BE49-F238E27FC236}">
                <a16:creationId xmlns:a16="http://schemas.microsoft.com/office/drawing/2014/main" id="{AE0B8CC1-3115-E43B-86D7-9DCBE38BB27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14" name="TextBox 13">
            <a:extLst>
              <a:ext uri="{FF2B5EF4-FFF2-40B4-BE49-F238E27FC236}">
                <a16:creationId xmlns:a16="http://schemas.microsoft.com/office/drawing/2014/main" id="{FED72239-414B-F5DF-241F-64A323A5D34B}"/>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2"/>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2"/>
                </a:solidFill>
                <a:latin typeface="Segoe UI Semibold" panose="020B0502040204020203" pitchFamily="34" charset="0"/>
                <a:ea typeface="+mn-ea"/>
                <a:cs typeface="Segoe UI Semibold" panose="020B0502040204020203" pitchFamily="34" charset="0"/>
              </a:rPr>
            </a:br>
            <a:r>
              <a:rPr lang="en-AU" sz="4400" b="1" i="0" kern="1200" dirty="0">
                <a:solidFill>
                  <a:schemeClr val="accent2"/>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2"/>
                </a:solidFill>
                <a:latin typeface="+mn-lt"/>
                <a:ea typeface="+mn-ea"/>
                <a:cs typeface="Segoe UI Semibold" panose="020B0502040204020203" pitchFamily="34" charset="0"/>
              </a:rPr>
              <a:t>10 Things Every</a:t>
            </a:r>
            <a:r>
              <a:rPr lang="en-AU" sz="4400" b="0" i="0" kern="1200" baseline="0" dirty="0">
                <a:solidFill>
                  <a:schemeClr val="accent2"/>
                </a:solidFill>
                <a:latin typeface="+mn-lt"/>
                <a:ea typeface="+mn-ea"/>
                <a:cs typeface="Segoe UI Semibold" panose="020B0502040204020203" pitchFamily="34" charset="0"/>
              </a:rPr>
              <a:t> </a:t>
            </a:r>
            <a:r>
              <a:rPr lang="en-AU" sz="4400" b="0" i="0" kern="1200" dirty="0">
                <a:solidFill>
                  <a:schemeClr val="accent2"/>
                </a:solidFill>
                <a:latin typeface="+mn-lt"/>
                <a:ea typeface="+mn-ea"/>
                <a:cs typeface="Segoe UI Semibold" panose="020B0502040204020203" pitchFamily="34" charset="0"/>
              </a:rPr>
              <a:t>Developer Should Know</a:t>
            </a:r>
          </a:p>
        </p:txBody>
      </p:sp>
    </p:spTree>
    <p:extLst>
      <p:ext uri="{BB962C8B-B14F-4D97-AF65-F5344CB8AC3E}">
        <p14:creationId xmlns:p14="http://schemas.microsoft.com/office/powerpoint/2010/main" val="354288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14"/>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583E4BC-8484-CA68-8A81-BC5BD0A2413C}"/>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8DF7DBBD-4C5B-B043-7914-BF2245F043C1}"/>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5" name="Text Placeholder 12">
            <a:extLst>
              <a:ext uri="{FF2B5EF4-FFF2-40B4-BE49-F238E27FC236}">
                <a16:creationId xmlns:a16="http://schemas.microsoft.com/office/drawing/2014/main" id="{E5AC6D9E-70B7-2E9B-24FF-17D0562BE046}"/>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AA5A4A8-609D-F01E-DADF-DD74C47C08B2}"/>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9117C30-E448-24EA-3CA8-F43B605CCAB3}"/>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ADA7C526-BF1E-A25B-142C-8EE31E328FC7}"/>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4" name="Text Placeholder 12">
            <a:extLst>
              <a:ext uri="{FF2B5EF4-FFF2-40B4-BE49-F238E27FC236}">
                <a16:creationId xmlns:a16="http://schemas.microsoft.com/office/drawing/2014/main" id="{4624C8C5-37C5-C277-D159-EBE940209166}"/>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0" name="Text Placeholder 12">
            <a:extLst>
              <a:ext uri="{FF2B5EF4-FFF2-40B4-BE49-F238E27FC236}">
                <a16:creationId xmlns:a16="http://schemas.microsoft.com/office/drawing/2014/main" id="{CA97CC8F-117F-B205-8542-C2FCDC8A999C}"/>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20582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4" name="Title 1">
            <a:extLst>
              <a:ext uri="{FF2B5EF4-FFF2-40B4-BE49-F238E27FC236}">
                <a16:creationId xmlns:a16="http://schemas.microsoft.com/office/drawing/2014/main" id="{11AEF602-5893-A88C-F254-8408AF99B583}"/>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39218551-1E01-F4CF-BA23-6536561E636D}"/>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07644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905130-A436-B07E-42CB-869567638780}"/>
              </a:ext>
            </a:extLst>
          </p:cNvPr>
          <p:cNvSpPr/>
          <p:nvPr userDrawn="1"/>
        </p:nvSpPr>
        <p:spPr>
          <a:xfrm>
            <a:off x="0" y="0"/>
            <a:ext cx="4821382" cy="6858000"/>
          </a:xfrm>
          <a:prstGeom prst="rect">
            <a:avLst/>
          </a:prstGeom>
          <a:gradFill>
            <a:gsLst>
              <a:gs pos="100000">
                <a:srgbClr val="8661C5">
                  <a:alpha val="31796"/>
                </a:srgbClr>
              </a:gs>
              <a:gs pos="34000">
                <a:srgbClr val="8661C5">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a:p>
        </p:txBody>
      </p:sp>
      <p:sp>
        <p:nvSpPr>
          <p:cNvPr id="2" name="Rectangle 1">
            <a:extLst>
              <a:ext uri="{FF2B5EF4-FFF2-40B4-BE49-F238E27FC236}">
                <a16:creationId xmlns:a16="http://schemas.microsoft.com/office/drawing/2014/main" id="{444A1229-740C-C4B5-1A05-C42FFC2F3ADF}"/>
              </a:ext>
            </a:extLst>
          </p:cNvPr>
          <p:cNvSpPr/>
          <p:nvPr userDrawn="1"/>
        </p:nvSpPr>
        <p:spPr>
          <a:xfrm>
            <a:off x="0" y="0"/>
            <a:ext cx="482138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pic>
        <p:nvPicPr>
          <p:cNvPr id="12" name="Picture 11">
            <a:extLst>
              <a:ext uri="{FF2B5EF4-FFF2-40B4-BE49-F238E27FC236}">
                <a16:creationId xmlns:a16="http://schemas.microsoft.com/office/drawing/2014/main" id="{30139F35-FDC2-1105-FB36-EE65E22705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6523" b="325"/>
          <a:stretch/>
        </p:blipFill>
        <p:spPr>
          <a:xfrm>
            <a:off x="0" y="2692400"/>
            <a:ext cx="4821382" cy="4165600"/>
          </a:xfrm>
          <a:prstGeom prst="rect">
            <a:avLst/>
          </a:prstGeom>
        </p:spPr>
      </p:pic>
    </p:spTree>
    <p:extLst>
      <p:ext uri="{BB962C8B-B14F-4D97-AF65-F5344CB8AC3E}">
        <p14:creationId xmlns:p14="http://schemas.microsoft.com/office/powerpoint/2010/main" val="43227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6934EA-9773-34B9-B4E4-A30A45D8EF55}"/>
              </a:ext>
            </a:extLst>
          </p:cNvPr>
          <p:cNvSpPr/>
          <p:nvPr userDrawn="1"/>
        </p:nvSpPr>
        <p:spPr>
          <a:xfrm>
            <a:off x="0" y="0"/>
            <a:ext cx="4821382" cy="6858000"/>
          </a:xfrm>
          <a:prstGeom prst="rect">
            <a:avLst/>
          </a:prstGeom>
          <a:gradFill>
            <a:gsLst>
              <a:gs pos="100000">
                <a:srgbClr val="8661C5">
                  <a:alpha val="31796"/>
                </a:srgbClr>
              </a:gs>
              <a:gs pos="34000">
                <a:srgbClr val="8661C5">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a:p>
        </p:txBody>
      </p:sp>
      <p:sp>
        <p:nvSpPr>
          <p:cNvPr id="6" name="Rectangle 5">
            <a:extLst>
              <a:ext uri="{FF2B5EF4-FFF2-40B4-BE49-F238E27FC236}">
                <a16:creationId xmlns:a16="http://schemas.microsoft.com/office/drawing/2014/main" id="{8CDFC944-A29E-DF3A-9CF5-CE5D81EF660D}"/>
              </a:ext>
            </a:extLst>
          </p:cNvPr>
          <p:cNvSpPr/>
          <p:nvPr userDrawn="1"/>
        </p:nvSpPr>
        <p:spPr>
          <a:xfrm>
            <a:off x="0" y="0"/>
            <a:ext cx="482138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354217"/>
          </a:xfrm>
        </p:spPr>
        <p:txBody>
          <a:bodyPr anchor="t" anchorCtr="0"/>
          <a:lstStyle>
            <a:lvl1pPr algn="l" defTabSz="914400" rtl="0" eaLnBrk="1" latinLnBrk="0" hangingPunct="1">
              <a:lnSpc>
                <a:spcPct val="100000"/>
              </a:lnSpc>
              <a:spcBef>
                <a:spcPct val="0"/>
              </a:spcBef>
              <a:buNone/>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EF8721F8-F5D6-2C34-CBD9-C09337D11DE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6582"/>
          <a:stretch/>
        </p:blipFill>
        <p:spPr>
          <a:xfrm>
            <a:off x="-1" y="4566192"/>
            <a:ext cx="4821381" cy="2291808"/>
          </a:xfrm>
          <a:prstGeom prst="rect">
            <a:avLst/>
          </a:prstGeom>
        </p:spPr>
      </p:pic>
    </p:spTree>
    <p:extLst>
      <p:ext uri="{BB962C8B-B14F-4D97-AF65-F5344CB8AC3E}">
        <p14:creationId xmlns:p14="http://schemas.microsoft.com/office/powerpoint/2010/main" val="36566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DF8950-0CB6-C9ED-1F36-72295CD7B0A5}"/>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6532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F32D-5708-15C7-E6E3-8A5E3D7087A6}"/>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68105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8661C5">
                <a:alpha val="31796"/>
              </a:srgbClr>
            </a:gs>
            <a:gs pos="0">
              <a:srgbClr val="8661C5">
                <a:alpha val="0"/>
              </a:srgbClr>
            </a:gs>
          </a:gsLst>
          <a:lin ang="27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1"/>
          </a:xfrm>
        </p:spPr>
        <p:txBody>
          <a:bodyPr anchor="t" anchorCtr="0"/>
          <a:lstStyle>
            <a:lvl1pPr marL="228600" indent="-228600">
              <a:defRPr lang="en-US" sz="48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quote</a:t>
            </a:r>
            <a:br>
              <a:rPr lang="en-US"/>
            </a:br>
            <a:r>
              <a:rPr lang="en-US"/>
              <a:t>Click to add quote”</a:t>
            </a:r>
            <a:br>
              <a:rPr lang="en-US"/>
            </a:br>
            <a:endParaRPr lang="en-US"/>
          </a:p>
        </p:txBody>
      </p:sp>
      <p:pic>
        <p:nvPicPr>
          <p:cNvPr id="12" name="Picture 11">
            <a:extLst>
              <a:ext uri="{FF2B5EF4-FFF2-40B4-BE49-F238E27FC236}">
                <a16:creationId xmlns:a16="http://schemas.microsoft.com/office/drawing/2014/main" id="{56B949AA-8CB4-7821-B85B-6131FCF8B511}"/>
              </a:ext>
            </a:extLst>
          </p:cNvPr>
          <p:cNvPicPr>
            <a:picLocks noChangeAspect="1"/>
          </p:cNvPicPr>
          <p:nvPr userDrawn="1"/>
        </p:nvPicPr>
        <p:blipFill>
          <a:blip r:embed="rId2"/>
          <a:srcRect l="10" r="10"/>
          <a:stretch/>
        </p:blipFill>
        <p:spPr>
          <a:xfrm>
            <a:off x="7358211" y="0"/>
            <a:ext cx="4833790" cy="6858000"/>
          </a:xfrm>
          <a:prstGeom prst="rect">
            <a:avLst/>
          </a:prstGeom>
        </p:spPr>
      </p:pic>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Add speaker</a:t>
            </a:r>
          </a:p>
        </p:txBody>
      </p:sp>
    </p:spTree>
    <p:extLst>
      <p:ext uri="{BB962C8B-B14F-4D97-AF65-F5344CB8AC3E}">
        <p14:creationId xmlns:p14="http://schemas.microsoft.com/office/powerpoint/2010/main" val="707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04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35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Holding">
    <p:bg>
      <p:bgPr>
        <a:gradFill flip="none" rotWithShape="1">
          <a:gsLst>
            <a:gs pos="0">
              <a:srgbClr val="8DC8E8">
                <a:alpha val="57095"/>
              </a:srgbClr>
            </a:gs>
            <a:gs pos="87000">
              <a:srgbClr val="8DC8E8">
                <a:alpha val="0"/>
              </a:srgbClr>
            </a:gs>
          </a:gsLst>
          <a:lin ang="2700000" scaled="1"/>
          <a:tileRect/>
        </a:gradFill>
        <a:effectLst/>
      </p:bgPr>
    </p:bg>
    <p:spTree>
      <p:nvGrpSpPr>
        <p:cNvPr id="1" name=""/>
        <p:cNvGrpSpPr/>
        <p:nvPr/>
      </p:nvGrpSpPr>
      <p:grpSpPr>
        <a:xfrm>
          <a:off x="0" y="0"/>
          <a:ext cx="0" cy="0"/>
          <a:chOff x="0" y="0"/>
          <a:chExt cx="0" cy="0"/>
        </a:xfrm>
      </p:grpSpPr>
      <p:pic>
        <p:nvPicPr>
          <p:cNvPr id="5" name="Picture 4" descr="A close-up of a flower&#10;&#10;Description automatically generated with medium confidence">
            <a:extLst>
              <a:ext uri="{FF2B5EF4-FFF2-40B4-BE49-F238E27FC236}">
                <a16:creationId xmlns:a16="http://schemas.microsoft.com/office/drawing/2014/main" id="{EC240488-65DB-A24B-11BD-B494A586CF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256" r="1091"/>
          <a:stretch/>
        </p:blipFill>
        <p:spPr>
          <a:xfrm>
            <a:off x="5587999" y="0"/>
            <a:ext cx="6604001" cy="6858000"/>
          </a:xfrm>
          <a:prstGeom prst="rect">
            <a:avLst/>
          </a:prstGeom>
        </p:spPr>
      </p:pic>
      <p:pic>
        <p:nvPicPr>
          <p:cNvPr id="10" name="MS logo gray - EMF" descr="Microsoft logo, gray text version">
            <a:extLst>
              <a:ext uri="{FF2B5EF4-FFF2-40B4-BE49-F238E27FC236}">
                <a16:creationId xmlns:a16="http://schemas.microsoft.com/office/drawing/2014/main" id="{17961DB6-E9B7-C062-48B2-89BEAEEF8C0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9" name="TextBox 8">
            <a:extLst>
              <a:ext uri="{FF2B5EF4-FFF2-40B4-BE49-F238E27FC236}">
                <a16:creationId xmlns:a16="http://schemas.microsoft.com/office/drawing/2014/main" id="{602B6A56-3972-4F6B-1ACF-3BB154B91292}"/>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6"/>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6"/>
                </a:solidFill>
                <a:latin typeface="Segoe UI Semibold" panose="020B0502040204020203" pitchFamily="34" charset="0"/>
                <a:ea typeface="+mn-ea"/>
                <a:cs typeface="Segoe UI Semibold" panose="020B0502040204020203" pitchFamily="34" charset="0"/>
              </a:rPr>
            </a:br>
            <a:r>
              <a:rPr lang="en-AU" sz="4400" b="1" i="0" kern="1200" dirty="0">
                <a:solidFill>
                  <a:schemeClr val="accent6"/>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6"/>
                </a:solidFill>
                <a:latin typeface="+mn-lt"/>
                <a:ea typeface="+mn-ea"/>
                <a:cs typeface="Segoe UI Semibold" panose="020B0502040204020203" pitchFamily="34" charset="0"/>
              </a:rPr>
              <a:t>10 Things Every Developer Should Know</a:t>
            </a:r>
          </a:p>
        </p:txBody>
      </p:sp>
    </p:spTree>
    <p:extLst>
      <p:ext uri="{BB962C8B-B14F-4D97-AF65-F5344CB8AC3E}">
        <p14:creationId xmlns:p14="http://schemas.microsoft.com/office/powerpoint/2010/main" val="29677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9"/>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2861500"/>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1"/>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Presenter role</a:t>
            </a:r>
          </a:p>
        </p:txBody>
      </p:sp>
      <p:pic>
        <p:nvPicPr>
          <p:cNvPr id="12" name="Picture 11">
            <a:extLst>
              <a:ext uri="{FF2B5EF4-FFF2-40B4-BE49-F238E27FC236}">
                <a16:creationId xmlns:a16="http://schemas.microsoft.com/office/drawing/2014/main" id="{4FFEE78E-8FE8-E6BC-C609-68A66FECCB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756434" y="254000"/>
            <a:ext cx="6435565" cy="6604000"/>
          </a:xfrm>
          <a:prstGeom prst="rect">
            <a:avLst/>
          </a:prstGeom>
        </p:spPr>
      </p:pic>
      <p:pic>
        <p:nvPicPr>
          <p:cNvPr id="17" name="MS logo gray - EMF" descr="Microsoft logo, gray text version">
            <a:extLst>
              <a:ext uri="{FF2B5EF4-FFF2-40B4-BE49-F238E27FC236}">
                <a16:creationId xmlns:a16="http://schemas.microsoft.com/office/drawing/2014/main" id="{B3CF2476-C4D6-8D29-0A0B-F78CD5076B7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8" name="TextBox 17">
            <a:extLst>
              <a:ext uri="{FF2B5EF4-FFF2-40B4-BE49-F238E27FC236}">
                <a16:creationId xmlns:a16="http://schemas.microsoft.com/office/drawing/2014/main" id="{1F477350-9B7C-6C1A-A83D-709BB5489FED}"/>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165581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4 2.96296E-6 L 4.16667E-6 2.96296E-6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50"/>
                        <p:tgtEl>
                          <p:spTgt spid="8"/>
                        </p:tgtEl>
                      </p:cBhvr>
                    </p:animEffect>
                  </p:childTnLst>
                </p:cTn>
              </p:par>
            </p:tnLst>
          </p:tmpl>
        </p:tmplLst>
      </p:bldP>
      <p:bldP spid="8" grpId="1" build="p">
        <p:tmplLst>
          <p:tmpl lvl="1">
            <p:tnLst>
              <p:par>
                <p:cTn presetID="63" presetClass="path" presetSubtype="0" decel="100000" fill="hold" nodeType="withEffect">
                  <p:stCondLst>
                    <p:cond delay="250"/>
                  </p:stCondLst>
                  <p:childTnLst>
                    <p:animMotion origin="layout" path="M -0.00834 2.96296E-6 L 4.16667E-6 2.96296E-6 " pathEditMode="relative" rAng="0" ptsTypes="AA">
                      <p:cBhvr>
                        <p:cTn dur="1000" fill="hold"/>
                        <p:tgtEl>
                          <p:spTgt spid="8"/>
                        </p:tgtEl>
                        <p:attrNameLst>
                          <p:attrName>ppt_x</p:attrName>
                          <p:attrName>ppt_y</p:attrName>
                        </p:attrNameLst>
                      </p:cBhvr>
                      <p:rCtr x="417" y="0"/>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3141816"/>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5"/>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baseline="0">
                <a:solidFill>
                  <a:schemeClr val="accent6"/>
                </a:solidFill>
                <a:latin typeface="+mn-lt"/>
                <a:cs typeface="Segoe UI" panose="020B0502040204020203" pitchFamily="34" charset="0"/>
              </a:defRPr>
            </a:lvl1pPr>
          </a:lstStyle>
          <a:p>
            <a:pPr lvl="0"/>
            <a:r>
              <a:rPr lang="en-US"/>
              <a:t>Presenter role</a:t>
            </a:r>
          </a:p>
        </p:txBody>
      </p:sp>
      <p:pic>
        <p:nvPicPr>
          <p:cNvPr id="11" name="Picture 10" descr="A close-up of a flower&#10;&#10;Description automatically generated with medium confidence">
            <a:extLst>
              <a:ext uri="{FF2B5EF4-FFF2-40B4-BE49-F238E27FC236}">
                <a16:creationId xmlns:a16="http://schemas.microsoft.com/office/drawing/2014/main" id="{BE93BD3D-6569-8416-E579-B789467CFA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6417"/>
          <a:stretch/>
        </p:blipFill>
        <p:spPr>
          <a:xfrm>
            <a:off x="8284242" y="0"/>
            <a:ext cx="3907758" cy="6858000"/>
          </a:xfrm>
          <a:prstGeom prst="rect">
            <a:avLst/>
          </a:prstGeom>
        </p:spPr>
      </p:pic>
      <p:pic>
        <p:nvPicPr>
          <p:cNvPr id="18" name="MS logo gray - EMF" descr="Microsoft logo, gray text version">
            <a:extLst>
              <a:ext uri="{FF2B5EF4-FFF2-40B4-BE49-F238E27FC236}">
                <a16:creationId xmlns:a16="http://schemas.microsoft.com/office/drawing/2014/main" id="{987F1096-4127-7D72-5116-8279F2B7AE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9" name="TextBox 18">
            <a:extLst>
              <a:ext uri="{FF2B5EF4-FFF2-40B4-BE49-F238E27FC236}">
                <a16:creationId xmlns:a16="http://schemas.microsoft.com/office/drawing/2014/main" id="{74C119D4-A33C-BE04-1957-F50747468BCA}"/>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dirty="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15722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0 4.81481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1.04167E-6 3.7037E-7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50"/>
                        <p:tgtEl>
                          <p:spTgt spid="8"/>
                        </p:tgtEl>
                      </p:cBhvr>
                    </p:animEffect>
                  </p:childTnLst>
                </p:cTn>
              </p:par>
            </p:tnLst>
          </p:tmpl>
        </p:tmplLst>
      </p:bldP>
      <p:bldP spid="8" grpId="1" build="p">
        <p:tmplLst>
          <p:tmpl lvl="1">
            <p:tnLst>
              <p:par>
                <p:cTn presetID="63" presetClass="path" presetSubtype="0" decel="100000" fill="hold" nodeType="withEffect">
                  <p:stCondLst>
                    <p:cond delay="250"/>
                  </p:stCondLst>
                  <p:childTnLst>
                    <p:animMotion origin="layout" path="M -0.00833 3.7037E-7 L -1.04167E-6 3.7037E-7 " pathEditMode="relative" rAng="0" ptsTypes="AA">
                      <p:cBhvr>
                        <p:cTn dur="1000" fill="hold"/>
                        <p:tgtEl>
                          <p:spTgt spid="8"/>
                        </p:tgtEl>
                        <p:attrNameLst>
                          <p:attrName>ppt_x</p:attrName>
                          <p:attrName>ppt_y</p:attrName>
                        </p:attrNameLst>
                      </p:cBhvr>
                      <p:rCtr x="417" y="0"/>
                    </p:animMotion>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spc="0" baseline="0" dirty="0">
                <a:solidFill>
                  <a:schemeClr val="accent5"/>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90000"/>
              </a:lnSpc>
              <a:spcBef>
                <a:spcPts val="0"/>
              </a:spcBef>
              <a:buFont typeface="Arial" panose="020B0604020202020204" pitchFamily="34" charset="0"/>
              <a:buNone/>
            </a:pPr>
            <a:r>
              <a:rPr lang="en-US"/>
              <a:t>Image Section Title</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lang="en-US" sz="2400" b="0" i="0" kern="1200" spc="0" dirty="0">
                <a:solidFill>
                  <a:schemeClr val="accent6"/>
                </a:solidFill>
                <a:latin typeface="+mn-lt"/>
                <a:ea typeface="+mn-ea"/>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8" name="Picture 7">
            <a:extLst>
              <a:ext uri="{FF2B5EF4-FFF2-40B4-BE49-F238E27FC236}">
                <a16:creationId xmlns:a16="http://schemas.microsoft.com/office/drawing/2014/main" id="{EBA881C8-0ED2-309A-DCF6-D07A5EC66BC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13205"/>
          <a:stretch/>
        </p:blipFill>
        <p:spPr>
          <a:xfrm>
            <a:off x="10268195" y="0"/>
            <a:ext cx="1923559" cy="2536762"/>
          </a:xfrm>
          <a:prstGeom prst="rect">
            <a:avLst/>
          </a:prstGeom>
        </p:spPr>
      </p:pic>
    </p:spTree>
    <p:extLst>
      <p:ext uri="{BB962C8B-B14F-4D97-AF65-F5344CB8AC3E}">
        <p14:creationId xmlns:p14="http://schemas.microsoft.com/office/powerpoint/2010/main" val="137156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3 -2.96296E-6 L 6.25E-7 -2.96296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3 2.59259E-6 L -4.16667E-7 2.59259E-6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bldP spid="18" grpId="1" bui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8" name="Text Placeholder 7">
            <a:extLst>
              <a:ext uri="{FF2B5EF4-FFF2-40B4-BE49-F238E27FC236}">
                <a16:creationId xmlns:a16="http://schemas.microsoft.com/office/drawing/2014/main" id="{1A978E6D-674A-7F4B-4DEC-CF7A5F245717}"/>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5496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8DC8E8">
                <a:alpha val="57095"/>
              </a:srgbClr>
            </a:gs>
            <a:gs pos="35000">
              <a:srgbClr val="8DC8E8">
                <a:alpha val="0"/>
              </a:srgbClr>
            </a:gs>
          </a:gsLst>
          <a:lin ang="27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AF11E-25A1-5359-EE7A-50A6CB4CA2AD}"/>
              </a:ext>
            </a:extLst>
          </p:cNvPr>
          <p:cNvPicPr>
            <a:picLocks noChangeAspect="1"/>
          </p:cNvPicPr>
          <p:nvPr userDrawn="1"/>
        </p:nvPicPr>
        <p:blipFill rotWithShape="1">
          <a:blip r:embed="rId2"/>
          <a:srcRect l="8885"/>
          <a:stretch/>
        </p:blipFill>
        <p:spPr>
          <a:xfrm>
            <a:off x="7367253" y="0"/>
            <a:ext cx="4824747" cy="6858000"/>
          </a:xfrm>
          <a:prstGeom prst="rect">
            <a:avLst/>
          </a:prstGeom>
        </p:spPr>
      </p:pic>
      <p:sp>
        <p:nvSpPr>
          <p:cNvPr id="7" name="Text Placeholder 7">
            <a:extLst>
              <a:ext uri="{FF2B5EF4-FFF2-40B4-BE49-F238E27FC236}">
                <a16:creationId xmlns:a16="http://schemas.microsoft.com/office/drawing/2014/main" id="{09B207B8-1199-7027-C8FE-517AE896E18A}"/>
              </a:ext>
            </a:extLst>
          </p:cNvPr>
          <p:cNvSpPr>
            <a:spLocks noGrp="1"/>
          </p:cNvSpPr>
          <p:nvPr>
            <p:ph type="body" sz="quarter" idx="14" hasCustomPrompt="1"/>
          </p:nvPr>
        </p:nvSpPr>
        <p:spPr>
          <a:xfrm>
            <a:off x="562641" y="3191934"/>
            <a:ext cx="7666960" cy="830997"/>
          </a:xfrm>
        </p:spPr>
        <p:txBody>
          <a:bodyPr wrap="square" anchor="t">
            <a:spAutoFit/>
          </a:bodyPr>
          <a:lstStyle>
            <a:lvl1pPr marL="0" algn="l" defTabSz="914400" rtl="0" eaLnBrk="1" latinLnBrk="0" hangingPunct="1">
              <a:lnSpc>
                <a:spcPct val="90000"/>
              </a:lnSpc>
              <a:defRPr lang="en-US" sz="6000" b="1" i="0" kern="1200" baseline="0" dirty="0">
                <a:gradFill>
                  <a:gsLst>
                    <a:gs pos="99000">
                      <a:srgbClr val="49C6B1"/>
                    </a:gs>
                    <a:gs pos="0">
                      <a:schemeClr val="accent5"/>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
        <p:nvSpPr>
          <p:cNvPr id="8" name="Text Placeholder 7">
            <a:extLst>
              <a:ext uri="{FF2B5EF4-FFF2-40B4-BE49-F238E27FC236}">
                <a16:creationId xmlns:a16="http://schemas.microsoft.com/office/drawing/2014/main" id="{4500A84A-6469-4F80-EB6D-613EBF9F73D7}"/>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6"/>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Tree>
    <p:extLst>
      <p:ext uri="{BB962C8B-B14F-4D97-AF65-F5344CB8AC3E}">
        <p14:creationId xmlns:p14="http://schemas.microsoft.com/office/powerpoint/2010/main" val="201784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5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7">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pic>
        <p:nvPicPr>
          <p:cNvPr id="10" name="Picture 9" descr="A close-up of a flower&#10;&#10;Description automatically generated with medium confidence">
            <a:extLst>
              <a:ext uri="{FF2B5EF4-FFF2-40B4-BE49-F238E27FC236}">
                <a16:creationId xmlns:a16="http://schemas.microsoft.com/office/drawing/2014/main" id="{6923D05C-DE2E-C0E2-3FBA-781EF5E3B56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9166"/>
          <a:stretch/>
        </p:blipFill>
        <p:spPr>
          <a:xfrm>
            <a:off x="9093200" y="0"/>
            <a:ext cx="3098800" cy="6858000"/>
          </a:xfrm>
          <a:prstGeom prst="rect">
            <a:avLst/>
          </a:prstGeom>
        </p:spPr>
      </p:pic>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6"/>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9" name="Title 1">
            <a:extLst>
              <a:ext uri="{FF2B5EF4-FFF2-40B4-BE49-F238E27FC236}">
                <a16:creationId xmlns:a16="http://schemas.microsoft.com/office/drawing/2014/main" id="{588A20CF-937F-889B-8D0E-FFBF6528303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agenda</a:t>
            </a:r>
          </a:p>
        </p:txBody>
      </p:sp>
    </p:spTree>
    <p:extLst>
      <p:ext uri="{BB962C8B-B14F-4D97-AF65-F5344CB8AC3E}">
        <p14:creationId xmlns:p14="http://schemas.microsoft.com/office/powerpoint/2010/main" val="17262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rgbClr val="2A446F"/>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6" name="Text Placeholder 12">
            <a:extLst>
              <a:ext uri="{FF2B5EF4-FFF2-40B4-BE49-F238E27FC236}">
                <a16:creationId xmlns:a16="http://schemas.microsoft.com/office/drawing/2014/main" id="{B668564E-9672-CC9E-6F51-6E4DC0800D53}"/>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3324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chemeClr val="accent6"/>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7" name="Title 1">
            <a:extLst>
              <a:ext uri="{FF2B5EF4-FFF2-40B4-BE49-F238E27FC236}">
                <a16:creationId xmlns:a16="http://schemas.microsoft.com/office/drawing/2014/main" id="{172F87D5-D18D-D0B1-9964-A928580C9F7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9" name="Text Placeholder 12">
            <a:extLst>
              <a:ext uri="{FF2B5EF4-FFF2-40B4-BE49-F238E27FC236}">
                <a16:creationId xmlns:a16="http://schemas.microsoft.com/office/drawing/2014/main" id="{08FF3605-85EE-2B3D-BF79-C29C9AF4AC76}"/>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62112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8" name="Title 1">
            <a:extLst>
              <a:ext uri="{FF2B5EF4-FFF2-40B4-BE49-F238E27FC236}">
                <a16:creationId xmlns:a16="http://schemas.microsoft.com/office/drawing/2014/main" id="{E391FA42-3272-81D0-FE14-3CD7A902ADAA}"/>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9" name="Text Placeholder 12">
            <a:extLst>
              <a:ext uri="{FF2B5EF4-FFF2-40B4-BE49-F238E27FC236}">
                <a16:creationId xmlns:a16="http://schemas.microsoft.com/office/drawing/2014/main" id="{5491DA2D-FFE2-610F-9E23-6336B8761D4D}"/>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62701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1C0E2DB-1114-E4B6-1257-EEC911954ECB}"/>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D3FDA27E-36E8-5D46-C123-91E63F649886}"/>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5" name="Text Placeholder 12">
            <a:extLst>
              <a:ext uri="{FF2B5EF4-FFF2-40B4-BE49-F238E27FC236}">
                <a16:creationId xmlns:a16="http://schemas.microsoft.com/office/drawing/2014/main" id="{211E34C1-0B6D-F750-16B5-971B66A1224D}"/>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297F3AE5-D816-E1F8-D248-DC65B6D249BE}"/>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51E70D22-180B-0C4E-C93F-CCFF86ED79AA}"/>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D38654F6-2683-229E-C340-E38AE5DA9C98}"/>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4" name="Text Placeholder 12">
            <a:extLst>
              <a:ext uri="{FF2B5EF4-FFF2-40B4-BE49-F238E27FC236}">
                <a16:creationId xmlns:a16="http://schemas.microsoft.com/office/drawing/2014/main" id="{DC2C6D3F-B6C4-AEA9-FC9C-B55559D8402F}"/>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2" name="Text Placeholder 12">
            <a:extLst>
              <a:ext uri="{FF2B5EF4-FFF2-40B4-BE49-F238E27FC236}">
                <a16:creationId xmlns:a16="http://schemas.microsoft.com/office/drawing/2014/main" id="{00D41F7B-17AC-CD24-63D0-F3174E9CF486}"/>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05039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2" name="Title 1">
            <a:extLst>
              <a:ext uri="{FF2B5EF4-FFF2-40B4-BE49-F238E27FC236}">
                <a16:creationId xmlns:a16="http://schemas.microsoft.com/office/drawing/2014/main" id="{B67B2A6D-F429-FC29-F8BF-5F12A5A48E3C}"/>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4" name="Text Placeholder 12">
            <a:extLst>
              <a:ext uri="{FF2B5EF4-FFF2-40B4-BE49-F238E27FC236}">
                <a16:creationId xmlns:a16="http://schemas.microsoft.com/office/drawing/2014/main" id="{A573EE61-4B70-5BC7-29FC-3DBB2D6B155E}"/>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150278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dirty="0">
                <a:solidFill>
                  <a:schemeClr val="accent1"/>
                </a:solidFill>
                <a:latin typeface="Segoe UI" panose="020B0502040204020203" pitchFamily="34" charset="0"/>
                <a:ea typeface="+mn-ea"/>
                <a:cs typeface="Segoe UI" panose="020B0502040204020203" pitchFamily="34" charset="0"/>
              </a:defRPr>
            </a:lvl1pPr>
          </a:lstStyle>
          <a:p>
            <a:pPr lvl="0"/>
            <a:r>
              <a:rPr lang="en-US"/>
              <a:t>Image Section Title </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32" name="Picture 31">
            <a:extLst>
              <a:ext uri="{FF2B5EF4-FFF2-40B4-BE49-F238E27FC236}">
                <a16:creationId xmlns:a16="http://schemas.microsoft.com/office/drawing/2014/main" id="{FDDFE6D8-2BBD-1AF6-D3D2-4EB73711F4B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08034" y="0"/>
            <a:ext cx="1881982" cy="3902037"/>
          </a:xfrm>
          <a:prstGeom prst="rect">
            <a:avLst/>
          </a:prstGeom>
        </p:spPr>
      </p:pic>
    </p:spTree>
    <p:extLst>
      <p:ext uri="{BB962C8B-B14F-4D97-AF65-F5344CB8AC3E}">
        <p14:creationId xmlns:p14="http://schemas.microsoft.com/office/powerpoint/2010/main" val="83335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4 2.96296E-6 L 4.16667E-6 2.96296E-6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50"/>
                        <p:tgtEl>
                          <p:spTgt spid="18"/>
                        </p:tgtEl>
                      </p:cBhvr>
                    </p:animEffect>
                  </p:childTnLst>
                </p:cTn>
              </p:par>
            </p:tnLst>
          </p:tmpl>
        </p:tmplLst>
      </p:bldP>
      <p:bldP spid="18" grpId="1" build="p">
        <p:tmplLst>
          <p:tmpl lvl="1">
            <p:tnLst>
              <p:par>
                <p:cTn presetID="63" presetClass="path" presetSubtype="0" decel="100000" fill="hold" nodeType="withEffect">
                  <p:stCondLst>
                    <p:cond delay="250"/>
                  </p:stCondLst>
                  <p:childTnLst>
                    <p:animMotion origin="layout" path="M -0.00834 2.96296E-6 L 4.16667E-6 2.96296E-6 " pathEditMode="relative" rAng="0" ptsTypes="AA">
                      <p:cBhvr>
                        <p:cTn dur="1000" fill="hold"/>
                        <p:tgtEl>
                          <p:spTgt spid="18"/>
                        </p:tgtEl>
                        <p:attrNameLst>
                          <p:attrName>ppt_x</p:attrName>
                          <p:attrName>ppt_y</p:attrName>
                        </p:attrNameLst>
                      </p:cBhvr>
                      <p:rCtr x="417" y="0"/>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4A1229-740C-C4B5-1A05-C42FFC2F3ADF}"/>
              </a:ext>
            </a:extLst>
          </p:cNvPr>
          <p:cNvSpPr/>
          <p:nvPr userDrawn="1"/>
        </p:nvSpPr>
        <p:spPr>
          <a:xfrm>
            <a:off x="0" y="0"/>
            <a:ext cx="4821382" cy="6858000"/>
          </a:xfrm>
          <a:prstGeom prst="rect">
            <a:avLst/>
          </a:prstGeom>
          <a:gradFill>
            <a:gsLst>
              <a:gs pos="100000">
                <a:srgbClr val="8DC8E8">
                  <a:alpha val="57095"/>
                </a:srgbClr>
              </a:gs>
              <a:gs pos="27000">
                <a:srgbClr val="8DC8E8">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9D419B6-8237-3045-B98E-B66ED3401339}"/>
              </a:ext>
            </a:extLst>
          </p:cNvPr>
          <p:cNvSpPr/>
          <p:nvPr userDrawn="1"/>
        </p:nvSpPr>
        <p:spPr>
          <a:xfrm>
            <a:off x="0" y="0"/>
            <a:ext cx="498281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pic>
        <p:nvPicPr>
          <p:cNvPr id="7" name="Picture 6" descr="A close-up of a flower&#10;&#10;Description automatically generated with medium confidence">
            <a:extLst>
              <a:ext uri="{FF2B5EF4-FFF2-40B4-BE49-F238E27FC236}">
                <a16:creationId xmlns:a16="http://schemas.microsoft.com/office/drawing/2014/main" id="{6DA04955-FB8B-EE95-FA4E-AB49936347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331"/>
          <a:stretch/>
        </p:blipFill>
        <p:spPr>
          <a:xfrm>
            <a:off x="0" y="2540000"/>
            <a:ext cx="4821382" cy="4317999"/>
          </a:xfrm>
          <a:prstGeom prst="rect">
            <a:avLst/>
          </a:prstGeom>
        </p:spPr>
      </p:pic>
    </p:spTree>
    <p:extLst>
      <p:ext uri="{BB962C8B-B14F-4D97-AF65-F5344CB8AC3E}">
        <p14:creationId xmlns:p14="http://schemas.microsoft.com/office/powerpoint/2010/main" val="213223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DFC944-A29E-DF3A-9CF5-CE5D81EF660D}"/>
              </a:ext>
            </a:extLst>
          </p:cNvPr>
          <p:cNvSpPr/>
          <p:nvPr userDrawn="1"/>
        </p:nvSpPr>
        <p:spPr>
          <a:xfrm>
            <a:off x="0" y="0"/>
            <a:ext cx="4821382" cy="6858000"/>
          </a:xfrm>
          <a:prstGeom prst="rect">
            <a:avLst/>
          </a:prstGeom>
          <a:gradFill>
            <a:gsLst>
              <a:gs pos="100000">
                <a:srgbClr val="8DC8E8">
                  <a:alpha val="57095"/>
                </a:srgbClr>
              </a:gs>
              <a:gs pos="27000">
                <a:srgbClr val="8DC8E8">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354217"/>
          </a:xfrm>
        </p:spPr>
        <p:txBody>
          <a:bodyPr anchor="t" anchorCtr="0"/>
          <a:lstStyle>
            <a:lvl1pPr algn="l" defTabSz="914400" rtl="0" eaLnBrk="1" latinLnBrk="0" hangingPunct="1">
              <a:lnSpc>
                <a:spcPct val="100000"/>
              </a:lnSpc>
              <a:spcBef>
                <a:spcPct val="0"/>
              </a:spcBef>
              <a:buNone/>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descr="A close-up of a flower&#10;&#10;Description automatically generated with medium confidence">
            <a:extLst>
              <a:ext uri="{FF2B5EF4-FFF2-40B4-BE49-F238E27FC236}">
                <a16:creationId xmlns:a16="http://schemas.microsoft.com/office/drawing/2014/main" id="{6C4C12B6-B08F-AD14-101F-92E9AD3A01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0440" r="30460"/>
          <a:stretch/>
        </p:blipFill>
        <p:spPr>
          <a:xfrm>
            <a:off x="0" y="4343400"/>
            <a:ext cx="3352800" cy="2514600"/>
          </a:xfrm>
          <a:prstGeom prst="rect">
            <a:avLst/>
          </a:prstGeom>
        </p:spPr>
      </p:pic>
    </p:spTree>
    <p:extLst>
      <p:ext uri="{BB962C8B-B14F-4D97-AF65-F5344CB8AC3E}">
        <p14:creationId xmlns:p14="http://schemas.microsoft.com/office/powerpoint/2010/main" val="163454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2378704-C7FC-A01A-572A-B73FED9B5F9D}"/>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207564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4C3F-99FD-573B-E687-97E389E6153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85354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8DC8E8">
                <a:alpha val="57095"/>
              </a:srgbClr>
            </a:gs>
            <a:gs pos="35000">
              <a:srgbClr val="8DC8E8">
                <a:alpha val="0"/>
              </a:srgbClr>
            </a:gs>
          </a:gsLst>
          <a:lin ang="2700000" scaled="1"/>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1"/>
          </a:xfrm>
        </p:spPr>
        <p:txBody>
          <a:bodyPr anchor="t" anchorCtr="0"/>
          <a:lstStyle>
            <a:lvl1pPr marL="238125" indent="-238125">
              <a:defRPr lang="en-US" sz="48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quote</a:t>
            </a:r>
            <a:br>
              <a:rPr lang="en-US"/>
            </a:br>
            <a:r>
              <a:rPr lang="en-US"/>
              <a:t>Click to add quote”</a:t>
            </a:r>
          </a:p>
        </p:txBody>
      </p:sp>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6"/>
                </a:solidFill>
                <a:latin typeface="+mn-lt"/>
                <a:cs typeface="Segoe UI" panose="020B0502040204020203" pitchFamily="34" charset="0"/>
              </a:defRPr>
            </a:lvl1pPr>
          </a:lstStyle>
          <a:p>
            <a:pPr lvl="0"/>
            <a:r>
              <a:rPr lang="en-US"/>
              <a:t>Add speaker</a:t>
            </a:r>
          </a:p>
        </p:txBody>
      </p:sp>
      <p:pic>
        <p:nvPicPr>
          <p:cNvPr id="3" name="Picture 2">
            <a:extLst>
              <a:ext uri="{FF2B5EF4-FFF2-40B4-BE49-F238E27FC236}">
                <a16:creationId xmlns:a16="http://schemas.microsoft.com/office/drawing/2014/main" id="{B46AF11E-25A1-5359-EE7A-50A6CB4CA2AD}"/>
              </a:ext>
            </a:extLst>
          </p:cNvPr>
          <p:cNvPicPr>
            <a:picLocks noChangeAspect="1"/>
          </p:cNvPicPr>
          <p:nvPr userDrawn="1"/>
        </p:nvPicPr>
        <p:blipFill rotWithShape="1">
          <a:blip r:embed="rId2"/>
          <a:srcRect l="8885"/>
          <a:stretch/>
        </p:blipFill>
        <p:spPr>
          <a:xfrm>
            <a:off x="7367253" y="0"/>
            <a:ext cx="4824747" cy="6858000"/>
          </a:xfrm>
          <a:prstGeom prst="rect">
            <a:avLst/>
          </a:prstGeom>
        </p:spPr>
      </p:pic>
    </p:spTree>
    <p:extLst>
      <p:ext uri="{BB962C8B-B14F-4D97-AF65-F5344CB8AC3E}">
        <p14:creationId xmlns:p14="http://schemas.microsoft.com/office/powerpoint/2010/main" val="259264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4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13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Holding">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8" name="Picture 7" descr="A picture containing bubble, vector graphics&#10;&#10;Description automatically generated">
            <a:extLst>
              <a:ext uri="{FF2B5EF4-FFF2-40B4-BE49-F238E27FC236}">
                <a16:creationId xmlns:a16="http://schemas.microsoft.com/office/drawing/2014/main" id="{92376D74-2A2F-52CC-AFB5-927AB539D3D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203" b="13598"/>
          <a:stretch/>
        </p:blipFill>
        <p:spPr>
          <a:xfrm rot="16200000">
            <a:off x="5711825" y="377821"/>
            <a:ext cx="6857998" cy="6102351"/>
          </a:xfrm>
          <a:prstGeom prst="rect">
            <a:avLst/>
          </a:prstGeom>
        </p:spPr>
      </p:pic>
      <p:pic>
        <p:nvPicPr>
          <p:cNvPr id="10" name="MS logo gray - EMF" descr="Microsoft logo, gray text version">
            <a:extLst>
              <a:ext uri="{FF2B5EF4-FFF2-40B4-BE49-F238E27FC236}">
                <a16:creationId xmlns:a16="http://schemas.microsoft.com/office/drawing/2014/main" id="{8BC867B4-242B-3DAB-2AA5-023A5087CC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14" name="TextBox 13">
            <a:extLst>
              <a:ext uri="{FF2B5EF4-FFF2-40B4-BE49-F238E27FC236}">
                <a16:creationId xmlns:a16="http://schemas.microsoft.com/office/drawing/2014/main" id="{2D83A02E-71A8-124F-336A-DDBFF8E88100}"/>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4"/>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4"/>
                </a:solidFill>
                <a:latin typeface="Segoe UI Semibold" panose="020B0502040204020203" pitchFamily="34" charset="0"/>
                <a:ea typeface="+mn-ea"/>
                <a:cs typeface="Segoe UI Semibold" panose="020B0502040204020203" pitchFamily="34" charset="0"/>
              </a:rPr>
            </a:br>
            <a:r>
              <a:rPr lang="en-AU" sz="4400" b="1" i="0" kern="1200" dirty="0">
                <a:solidFill>
                  <a:schemeClr val="accent4"/>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4"/>
                </a:solidFill>
                <a:latin typeface="+mn-lt"/>
                <a:ea typeface="+mn-ea"/>
                <a:cs typeface="Segoe UI Semibold" panose="020B0502040204020203" pitchFamily="34" charset="0"/>
              </a:rPr>
              <a:t>10 Things Every Developer Should Know</a:t>
            </a:r>
          </a:p>
        </p:txBody>
      </p:sp>
    </p:spTree>
    <p:extLst>
      <p:ext uri="{BB962C8B-B14F-4D97-AF65-F5344CB8AC3E}">
        <p14:creationId xmlns:p14="http://schemas.microsoft.com/office/powerpoint/2010/main" val="34443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14"/>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6" name="Picture 5" descr="A picture containing bubble, vector graphics&#10;&#10;Description automatically generated">
            <a:extLst>
              <a:ext uri="{FF2B5EF4-FFF2-40B4-BE49-F238E27FC236}">
                <a16:creationId xmlns:a16="http://schemas.microsoft.com/office/drawing/2014/main" id="{1BEE1875-40E3-59E2-E10E-AFD42F9C3A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413" b="1"/>
          <a:stretch/>
        </p:blipFill>
        <p:spPr>
          <a:xfrm rot="16200000">
            <a:off x="6809127" y="1475121"/>
            <a:ext cx="6857998" cy="3907754"/>
          </a:xfrm>
          <a:prstGeom prst="rect">
            <a:avLst/>
          </a:prstGeom>
        </p:spPr>
      </p:pic>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3141816"/>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3"/>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a:solidFill>
                  <a:schemeClr val="accent4"/>
                </a:solidFill>
                <a:latin typeface="+mn-lt"/>
                <a:cs typeface="Segoe UI" panose="020B0502040204020203" pitchFamily="34" charset="0"/>
              </a:defRPr>
            </a:lvl1pPr>
          </a:lstStyle>
          <a:p>
            <a:pPr lvl="0"/>
            <a:r>
              <a:rPr lang="en-US"/>
              <a:t>Presenter role</a:t>
            </a:r>
          </a:p>
        </p:txBody>
      </p:sp>
      <p:pic>
        <p:nvPicPr>
          <p:cNvPr id="11" name="MS logo gray - EMF" descr="Microsoft logo, gray text version">
            <a:extLst>
              <a:ext uri="{FF2B5EF4-FFF2-40B4-BE49-F238E27FC236}">
                <a16:creationId xmlns:a16="http://schemas.microsoft.com/office/drawing/2014/main" id="{1E36423C-6F45-6EE2-C3C9-C065DD1F236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2" name="TextBox 11">
            <a:extLst>
              <a:ext uri="{FF2B5EF4-FFF2-40B4-BE49-F238E27FC236}">
                <a16:creationId xmlns:a16="http://schemas.microsoft.com/office/drawing/2014/main" id="{FDBC62E7-F89D-84E1-337B-B506E2FE115A}"/>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77605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1.875E-6 4.81481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2.91667E-6 3.7037E-7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50"/>
                        <p:tgtEl>
                          <p:spTgt spid="9"/>
                        </p:tgtEl>
                      </p:cBhvr>
                    </p:animEffect>
                  </p:childTnLst>
                </p:cTn>
              </p:par>
            </p:tnLst>
          </p:tmpl>
        </p:tmplLst>
      </p:bldP>
      <p:bldP spid="9" grpId="1" build="p">
        <p:tmplLst>
          <p:tmpl lvl="1">
            <p:tnLst>
              <p:par>
                <p:cTn presetID="63" presetClass="path" presetSubtype="0" decel="100000" fill="hold" nodeType="withEffect">
                  <p:stCondLst>
                    <p:cond delay="0"/>
                  </p:stCondLst>
                  <p:childTnLst>
                    <p:animMotion origin="layout" path="M -0.00833 4.81481E-6 L -1.875E-6 4.81481E-6 " pathEditMode="relative" rAng="0" ptsTypes="AA">
                      <p:cBhvr>
                        <p:cTn dur="1000" fill="hold"/>
                        <p:tgtEl>
                          <p:spTgt spid="9"/>
                        </p:tgtEl>
                        <p:attrNameLst>
                          <p:attrName>ppt_x</p:attrName>
                          <p:attrName>ppt_y</p:attrName>
                        </p:attrNameLst>
                      </p:cBhvr>
                      <p:rCtr x="417" y="0"/>
                    </p:animMotion>
                  </p:childTnLst>
                </p:cTn>
              </p:par>
            </p:tnLst>
          </p:tmpl>
        </p:tmplLst>
      </p:bldP>
      <p:bldP spid="8" grpId="0" build="p"/>
      <p:bldP spid="8" grpId="1" bui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spc="0" baseline="0" dirty="0">
                <a:solidFill>
                  <a:schemeClr val="accent3"/>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90000"/>
              </a:lnSpc>
              <a:spcBef>
                <a:spcPts val="0"/>
              </a:spcBef>
              <a:buFont typeface="Arial" panose="020B0604020202020204" pitchFamily="34" charset="0"/>
              <a:buNone/>
            </a:pPr>
            <a:r>
              <a:rPr lang="en-US"/>
              <a:t>Image Section Title</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lang="en-US" sz="2400" b="0" i="0" kern="1200" spc="0" dirty="0">
                <a:solidFill>
                  <a:schemeClr val="accent4"/>
                </a:solidFill>
                <a:latin typeface="+mn-lt"/>
                <a:ea typeface="+mn-ea"/>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9" name="Picture 8" descr="Chart, surface chart&#10;&#10;Description automatically generated">
            <a:extLst>
              <a:ext uri="{FF2B5EF4-FFF2-40B4-BE49-F238E27FC236}">
                <a16:creationId xmlns:a16="http://schemas.microsoft.com/office/drawing/2014/main" id="{674509A7-BE57-D955-A895-A8AE4248F8D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653" b="21318"/>
          <a:stretch/>
        </p:blipFill>
        <p:spPr>
          <a:xfrm>
            <a:off x="9512300" y="0"/>
            <a:ext cx="2679700" cy="2301038"/>
          </a:xfrm>
          <a:prstGeom prst="rect">
            <a:avLst/>
          </a:prstGeom>
        </p:spPr>
      </p:pic>
    </p:spTree>
    <p:extLst>
      <p:ext uri="{BB962C8B-B14F-4D97-AF65-F5344CB8AC3E}">
        <p14:creationId xmlns:p14="http://schemas.microsoft.com/office/powerpoint/2010/main" val="35747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1.875E-6 4.81481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2.91667E-6 3.7037E-7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bldP spid="18" grpId="1" bui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7" name="Text Placeholder 7">
            <a:extLst>
              <a:ext uri="{FF2B5EF4-FFF2-40B4-BE49-F238E27FC236}">
                <a16:creationId xmlns:a16="http://schemas.microsoft.com/office/drawing/2014/main" id="{4DDBC056-2629-0000-9208-1332DC21F5ED}"/>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144866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4" name="Text Placeholder 7">
            <a:extLst>
              <a:ext uri="{FF2B5EF4-FFF2-40B4-BE49-F238E27FC236}">
                <a16:creationId xmlns:a16="http://schemas.microsoft.com/office/drawing/2014/main" id="{173FB389-4B86-9C70-56F6-EEA07C36F309}"/>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289871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C73ECC">
                <a:alpha val="34000"/>
                <a:lumMod val="55333"/>
                <a:lumOff val="44667"/>
              </a:srgbClr>
            </a:gs>
            <a:gs pos="0">
              <a:srgbClr val="C73ECC">
                <a:alpha val="0"/>
              </a:srgbClr>
            </a:gs>
          </a:gsLst>
          <a:lin ang="27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74139-138E-0A69-E459-3926FC94217D}"/>
              </a:ext>
            </a:extLst>
          </p:cNvPr>
          <p:cNvPicPr>
            <a:picLocks noChangeAspect="1"/>
          </p:cNvPicPr>
          <p:nvPr userDrawn="1"/>
        </p:nvPicPr>
        <p:blipFill rotWithShape="1">
          <a:blip r:embed="rId2"/>
          <a:srcRect l="3946"/>
          <a:stretch/>
        </p:blipFill>
        <p:spPr>
          <a:xfrm>
            <a:off x="7200900" y="0"/>
            <a:ext cx="4989753" cy="6858000"/>
          </a:xfrm>
          <a:prstGeom prst="rect">
            <a:avLst/>
          </a:prstGeom>
        </p:spPr>
      </p:pic>
      <p:sp>
        <p:nvSpPr>
          <p:cNvPr id="5" name="Text Placeholder 7">
            <a:extLst>
              <a:ext uri="{FF2B5EF4-FFF2-40B4-BE49-F238E27FC236}">
                <a16:creationId xmlns:a16="http://schemas.microsoft.com/office/drawing/2014/main" id="{93249F87-B2F4-6432-D610-C80207001002}"/>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4"/>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
        <p:nvSpPr>
          <p:cNvPr id="6" name="Text Placeholder 7">
            <a:extLst>
              <a:ext uri="{FF2B5EF4-FFF2-40B4-BE49-F238E27FC236}">
                <a16:creationId xmlns:a16="http://schemas.microsoft.com/office/drawing/2014/main" id="{BFEFEFED-2B8C-D28B-CC97-647E201343A3}"/>
              </a:ext>
            </a:extLst>
          </p:cNvPr>
          <p:cNvSpPr>
            <a:spLocks noGrp="1"/>
          </p:cNvSpPr>
          <p:nvPr>
            <p:ph type="body" sz="quarter" idx="14" hasCustomPrompt="1"/>
          </p:nvPr>
        </p:nvSpPr>
        <p:spPr>
          <a:xfrm>
            <a:off x="562641" y="3191934"/>
            <a:ext cx="7666960" cy="830997"/>
          </a:xfrm>
        </p:spPr>
        <p:txBody>
          <a:bodyPr wrap="square" anchor="t">
            <a:spAutoFit/>
          </a:bodyPr>
          <a:lstStyle>
            <a:lvl1pPr marL="0" algn="l" defTabSz="914400" rtl="0" eaLnBrk="1" latinLnBrk="0" hangingPunct="1">
              <a:lnSpc>
                <a:spcPct val="90000"/>
              </a:lnSpc>
              <a:defRPr lang="en-US" sz="6000" b="1" i="0" kern="1200" baseline="0" dirty="0">
                <a:gradFill>
                  <a:gsLst>
                    <a:gs pos="99000">
                      <a:srgbClr val="FF5C39"/>
                    </a:gs>
                    <a:gs pos="0">
                      <a:schemeClr val="accent3"/>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Tree>
    <p:extLst>
      <p:ext uri="{BB962C8B-B14F-4D97-AF65-F5344CB8AC3E}">
        <p14:creationId xmlns:p14="http://schemas.microsoft.com/office/powerpoint/2010/main" val="326011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5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6">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6" name="Picture 5" descr="A picture containing bubble, vector graphics&#10;&#10;Description automatically generated">
            <a:extLst>
              <a:ext uri="{FF2B5EF4-FFF2-40B4-BE49-F238E27FC236}">
                <a16:creationId xmlns:a16="http://schemas.microsoft.com/office/drawing/2014/main" id="{1BEE1875-40E3-59E2-E10E-AFD42F9C3A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456"/>
          <a:stretch/>
        </p:blipFill>
        <p:spPr>
          <a:xfrm rot="16200000">
            <a:off x="6591304" y="1257298"/>
            <a:ext cx="6857998" cy="4343400"/>
          </a:xfrm>
          <a:prstGeom prst="rect">
            <a:avLst/>
          </a:prstGeom>
        </p:spPr>
      </p:pic>
      <p:sp>
        <p:nvSpPr>
          <p:cNvPr id="11" name="Title 1">
            <a:extLst>
              <a:ext uri="{FF2B5EF4-FFF2-40B4-BE49-F238E27FC236}">
                <a16:creationId xmlns:a16="http://schemas.microsoft.com/office/drawing/2014/main" id="{76CD690C-038E-8C27-F74A-99DF415FCB8B}"/>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agenda title</a:t>
            </a:r>
          </a:p>
        </p:txBody>
      </p:sp>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Tree>
    <p:extLst>
      <p:ext uri="{BB962C8B-B14F-4D97-AF65-F5344CB8AC3E}">
        <p14:creationId xmlns:p14="http://schemas.microsoft.com/office/powerpoint/2010/main" val="16962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6" name="Text Placeholder 12">
            <a:extLst>
              <a:ext uri="{FF2B5EF4-FFF2-40B4-BE49-F238E27FC236}">
                <a16:creationId xmlns:a16="http://schemas.microsoft.com/office/drawing/2014/main" id="{13598393-9DAD-4008-3BA4-81DA267F0478}"/>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51290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1" name="Title 1">
            <a:extLst>
              <a:ext uri="{FF2B5EF4-FFF2-40B4-BE49-F238E27FC236}">
                <a16:creationId xmlns:a16="http://schemas.microsoft.com/office/drawing/2014/main" id="{2343AA46-C7C2-B08E-F310-E34086343F0E}"/>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7" name="Text Placeholder 12">
            <a:extLst>
              <a:ext uri="{FF2B5EF4-FFF2-40B4-BE49-F238E27FC236}">
                <a16:creationId xmlns:a16="http://schemas.microsoft.com/office/drawing/2014/main" id="{6EBA9037-093C-A08E-3770-0C4D0748B3E9}"/>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51270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11" name="Title 1">
            <a:extLst>
              <a:ext uri="{FF2B5EF4-FFF2-40B4-BE49-F238E27FC236}">
                <a16:creationId xmlns:a16="http://schemas.microsoft.com/office/drawing/2014/main" id="{1CAE0512-D4F1-2B77-4092-47BF570F19D8}"/>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8" name="Text Placeholder 12">
            <a:extLst>
              <a:ext uri="{FF2B5EF4-FFF2-40B4-BE49-F238E27FC236}">
                <a16:creationId xmlns:a16="http://schemas.microsoft.com/office/drawing/2014/main" id="{A1113E55-EF15-536C-9636-4F0704C5A3F1}"/>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867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E6BF034F-7723-4248-B1D1-17833C73AEE8}"/>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1" name="Text Placeholder 12">
            <a:extLst>
              <a:ext uri="{FF2B5EF4-FFF2-40B4-BE49-F238E27FC236}">
                <a16:creationId xmlns:a16="http://schemas.microsoft.com/office/drawing/2014/main" id="{87B83810-21E8-E644-945D-2D6F6417862D}"/>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2" name="Title 1">
            <a:extLst>
              <a:ext uri="{FF2B5EF4-FFF2-40B4-BE49-F238E27FC236}">
                <a16:creationId xmlns:a16="http://schemas.microsoft.com/office/drawing/2014/main" id="{476883BA-CABB-5DDF-0FB5-B6580BE57A00}"/>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0" name="Text Placeholder 12">
            <a:extLst>
              <a:ext uri="{FF2B5EF4-FFF2-40B4-BE49-F238E27FC236}">
                <a16:creationId xmlns:a16="http://schemas.microsoft.com/office/drawing/2014/main" id="{75F22C96-E3BE-7643-D8FA-9DE307DAA034}"/>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9593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4" name="Title 1">
            <a:extLst>
              <a:ext uri="{FF2B5EF4-FFF2-40B4-BE49-F238E27FC236}">
                <a16:creationId xmlns:a16="http://schemas.microsoft.com/office/drawing/2014/main" id="{B719840B-7C3E-9F52-8DB5-FA1EC4DB7DBB}"/>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D34063E6-F39B-5138-2673-76F6C5149BD8}"/>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78239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365B97E-2EBE-8587-910F-2B9D33AB9FFD}"/>
              </a:ext>
            </a:extLst>
          </p:cNvPr>
          <p:cNvSpPr/>
          <p:nvPr userDrawn="1"/>
        </p:nvSpPr>
        <p:spPr>
          <a:xfrm>
            <a:off x="0" y="0"/>
            <a:ext cx="4821382" cy="6858000"/>
          </a:xfrm>
          <a:prstGeom prst="rect">
            <a:avLst/>
          </a:prstGeom>
          <a:gradFill>
            <a:gsLst>
              <a:gs pos="100000">
                <a:srgbClr val="C73ECC">
                  <a:alpha val="24757"/>
                </a:srgbClr>
              </a:gs>
              <a:gs pos="0">
                <a:srgbClr val="C73ECC">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9D419B6-8237-3045-B98E-B66ED3401339}"/>
              </a:ext>
            </a:extLst>
          </p:cNvPr>
          <p:cNvSpPr/>
          <p:nvPr userDrawn="1"/>
        </p:nvSpPr>
        <p:spPr>
          <a:xfrm>
            <a:off x="0" y="0"/>
            <a:ext cx="498281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F6E1A0-50A7-0F69-A299-4C2F5919842D}"/>
              </a:ext>
            </a:extLst>
          </p:cNvPr>
          <p:cNvPicPr>
            <a:picLocks noChangeAspect="1"/>
          </p:cNvPicPr>
          <p:nvPr userDrawn="1"/>
        </p:nvPicPr>
        <p:blipFill>
          <a:blip r:embed="rId2"/>
          <a:srcRect t="14000" b="14000"/>
          <a:stretch/>
        </p:blipFill>
        <p:spPr>
          <a:xfrm rot="5400000" flipH="1">
            <a:off x="-430481" y="1606137"/>
            <a:ext cx="5682343" cy="4821382"/>
          </a:xfrm>
          <a:prstGeom prst="rect">
            <a:avLst/>
          </a:prstGeom>
          <a:noFill/>
        </p:spPr>
      </p:pic>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190502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FB48DC-A5E3-BB41-D540-E1CF1D4737BF}"/>
              </a:ext>
            </a:extLst>
          </p:cNvPr>
          <p:cNvSpPr/>
          <p:nvPr userDrawn="1"/>
        </p:nvSpPr>
        <p:spPr>
          <a:xfrm>
            <a:off x="0" y="0"/>
            <a:ext cx="4821382" cy="6858000"/>
          </a:xfrm>
          <a:prstGeom prst="rect">
            <a:avLst/>
          </a:prstGeom>
          <a:gradFill>
            <a:gsLst>
              <a:gs pos="100000">
                <a:srgbClr val="C73ECC">
                  <a:alpha val="24757"/>
                </a:srgbClr>
              </a:gs>
              <a:gs pos="0">
                <a:srgbClr val="C73ECC">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descr="A picture containing bubble, vector graphics&#10;&#10;Description automatically generated">
            <a:extLst>
              <a:ext uri="{FF2B5EF4-FFF2-40B4-BE49-F238E27FC236}">
                <a16:creationId xmlns:a16="http://schemas.microsoft.com/office/drawing/2014/main" id="{F238539F-A0DB-0487-8734-F053A39265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5000"/>
          <a:stretch/>
        </p:blipFill>
        <p:spPr>
          <a:xfrm rot="5400000" flipH="1">
            <a:off x="867641" y="2904259"/>
            <a:ext cx="3086100" cy="4821382"/>
          </a:xfrm>
          <a:prstGeom prst="rect">
            <a:avLst/>
          </a:prstGeom>
          <a:noFill/>
        </p:spPr>
      </p:pic>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268710"/>
          </a:xfrm>
        </p:spPr>
        <p:txBody>
          <a:bodyPr anchor="t" anchorCtr="0"/>
          <a:lstStyle>
            <a:lvl1pPr>
              <a:defRPr sz="4400" b="0" i="0">
                <a:gradFill>
                  <a:gsLst>
                    <a:gs pos="0">
                      <a:srgbClr val="FF5C39"/>
                    </a:gs>
                    <a:gs pos="10000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111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8661C5">
                <a:alpha val="31796"/>
              </a:srgbClr>
            </a:gs>
            <a:gs pos="0">
              <a:srgbClr val="8661C5">
                <a:alpha val="0"/>
              </a:srgbClr>
            </a:gs>
          </a:gsLst>
          <a:lin ang="27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6B949AA-8CB4-7821-B85B-6131FCF8B511}"/>
              </a:ext>
            </a:extLst>
          </p:cNvPr>
          <p:cNvPicPr>
            <a:picLocks noChangeAspect="1"/>
          </p:cNvPicPr>
          <p:nvPr userDrawn="1"/>
        </p:nvPicPr>
        <p:blipFill>
          <a:blip r:embed="rId2"/>
          <a:srcRect l="10" r="10"/>
          <a:stretch/>
        </p:blipFill>
        <p:spPr>
          <a:xfrm>
            <a:off x="7358211" y="0"/>
            <a:ext cx="4833790" cy="6858000"/>
          </a:xfrm>
          <a:prstGeom prst="rect">
            <a:avLst/>
          </a:prstGeom>
        </p:spPr>
      </p:pic>
      <p:sp>
        <p:nvSpPr>
          <p:cNvPr id="5" name="Text Placeholder 7">
            <a:extLst>
              <a:ext uri="{FF2B5EF4-FFF2-40B4-BE49-F238E27FC236}">
                <a16:creationId xmlns:a16="http://schemas.microsoft.com/office/drawing/2014/main" id="{BE051FE5-C393-E87C-32CA-8C3BCF0DFFBE}"/>
              </a:ext>
            </a:extLst>
          </p:cNvPr>
          <p:cNvSpPr>
            <a:spLocks noGrp="1"/>
          </p:cNvSpPr>
          <p:nvPr>
            <p:ph type="body" sz="quarter" idx="14" hasCustomPrompt="1"/>
          </p:nvPr>
        </p:nvSpPr>
        <p:spPr>
          <a:xfrm>
            <a:off x="562640" y="3191934"/>
            <a:ext cx="8327359" cy="830997"/>
          </a:xfrm>
        </p:spPr>
        <p:txBody>
          <a:bodyPr wrap="square" anchor="t">
            <a:spAutoFit/>
          </a:bodyPr>
          <a:lstStyle>
            <a:lvl1pPr marL="0" algn="l" defTabSz="914400" rtl="0" eaLnBrk="1" latinLnBrk="0" hangingPunct="1">
              <a:lnSpc>
                <a:spcPct val="90000"/>
              </a:lnSpc>
              <a:defRPr lang="en-US" sz="6000" b="1" i="0" kern="1200" baseline="0" dirty="0">
                <a:gradFill>
                  <a:gsLst>
                    <a:gs pos="100000">
                      <a:schemeClr val="accent3"/>
                    </a:gs>
                    <a:gs pos="0">
                      <a:srgbClr val="8661C5"/>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
        <p:nvSpPr>
          <p:cNvPr id="6" name="Text Placeholder 7">
            <a:extLst>
              <a:ext uri="{FF2B5EF4-FFF2-40B4-BE49-F238E27FC236}">
                <a16:creationId xmlns:a16="http://schemas.microsoft.com/office/drawing/2014/main" id="{09EEDCAB-19E9-E491-990B-8B9E1F80C95A}"/>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2"/>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Tree>
    <p:extLst>
      <p:ext uri="{BB962C8B-B14F-4D97-AF65-F5344CB8AC3E}">
        <p14:creationId xmlns:p14="http://schemas.microsoft.com/office/powerpoint/2010/main" val="35539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50"/>
                                        <p:tgtEl>
                                          <p:spTgt spid="5">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5">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89B644-7806-CAE9-8067-6E53807984AD}"/>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380018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C73ECC">
                <a:alpha val="34000"/>
                <a:lumMod val="55333"/>
                <a:lumOff val="44667"/>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430D-36F5-97CD-3898-1D67853D0C33}"/>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222774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C73ECC">
                <a:alpha val="34000"/>
                <a:lumMod val="55333"/>
                <a:lumOff val="44667"/>
              </a:srgbClr>
            </a:gs>
            <a:gs pos="0">
              <a:srgbClr val="C73ECC">
                <a:alpha val="0"/>
              </a:srgbClr>
            </a:gs>
          </a:gsLst>
          <a:lin ang="2700000" scaled="0"/>
        </a:gradFill>
        <a:effectLst/>
      </p:bgPr>
    </p:bg>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4"/>
                </a:solidFill>
                <a:latin typeface="+mn-lt"/>
                <a:cs typeface="Segoe UI" panose="020B0502040204020203" pitchFamily="34" charset="0"/>
              </a:defRPr>
            </a:lvl1pPr>
          </a:lstStyle>
          <a:p>
            <a:pPr lvl="0"/>
            <a:r>
              <a:rPr lang="en-US"/>
              <a:t>Add speaker</a:t>
            </a:r>
          </a:p>
        </p:txBody>
      </p:sp>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0"/>
          </a:xfrm>
        </p:spPr>
        <p:txBody>
          <a:bodyPr anchor="t" anchorCtr="0"/>
          <a:lstStyle>
            <a:lvl1pPr marL="228600" indent="-228600">
              <a:defRPr lang="en-US" sz="4800" b="0" i="0" kern="1200" spc="-50" baseline="0" dirty="0">
                <a:gradFill>
                  <a:gsLst>
                    <a:gs pos="0">
                      <a:srgbClr val="FF5C39"/>
                    </a:gs>
                    <a:gs pos="100000">
                      <a:srgbClr val="C73ECC"/>
                    </a:gs>
                  </a:gsLst>
                  <a:lin ang="2700000" scaled="0"/>
                </a:gradFill>
                <a:latin typeface="Segoe UI Semilight" panose="020B0402040204020203" pitchFamily="34" charset="0"/>
                <a:ea typeface="+mj-ea"/>
                <a:cs typeface="Segoe UI Semilight" panose="020B0402040204020203" pitchFamily="34" charset="0"/>
              </a:defRPr>
            </a:lvl1pPr>
          </a:lstStyle>
          <a:p>
            <a:r>
              <a:rPr lang="en-US"/>
              <a:t>“Click to add quote</a:t>
            </a:r>
            <a:br>
              <a:rPr lang="en-US"/>
            </a:br>
            <a:r>
              <a:rPr lang="en-US"/>
              <a:t>Click to add quote”</a:t>
            </a:r>
          </a:p>
        </p:txBody>
      </p:sp>
      <p:pic>
        <p:nvPicPr>
          <p:cNvPr id="4" name="Picture 3">
            <a:extLst>
              <a:ext uri="{FF2B5EF4-FFF2-40B4-BE49-F238E27FC236}">
                <a16:creationId xmlns:a16="http://schemas.microsoft.com/office/drawing/2014/main" id="{D9174139-138E-0A69-E459-3926FC94217D}"/>
              </a:ext>
            </a:extLst>
          </p:cNvPr>
          <p:cNvPicPr>
            <a:picLocks noChangeAspect="1"/>
          </p:cNvPicPr>
          <p:nvPr userDrawn="1"/>
        </p:nvPicPr>
        <p:blipFill rotWithShape="1">
          <a:blip r:embed="rId2"/>
          <a:srcRect l="3946"/>
          <a:stretch/>
        </p:blipFill>
        <p:spPr>
          <a:xfrm>
            <a:off x="7200900" y="0"/>
            <a:ext cx="4989753" cy="6858000"/>
          </a:xfrm>
          <a:prstGeom prst="rect">
            <a:avLst/>
          </a:prstGeom>
        </p:spPr>
      </p:pic>
    </p:spTree>
    <p:extLst>
      <p:ext uri="{BB962C8B-B14F-4D97-AF65-F5344CB8AC3E}">
        <p14:creationId xmlns:p14="http://schemas.microsoft.com/office/powerpoint/2010/main" val="7166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29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C73ECC">
                <a:alpha val="34000"/>
                <a:lumMod val="55333"/>
                <a:lumOff val="44667"/>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6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2"/>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1" name="Title 1">
            <a:extLst>
              <a:ext uri="{FF2B5EF4-FFF2-40B4-BE49-F238E27FC236}">
                <a16:creationId xmlns:a16="http://schemas.microsoft.com/office/drawing/2014/main" id="{26942D8E-2548-51FD-64F7-B34364FE0D0E}"/>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agenda </a:t>
            </a:r>
          </a:p>
        </p:txBody>
      </p:sp>
      <p:pic>
        <p:nvPicPr>
          <p:cNvPr id="12" name="Picture 11">
            <a:extLst>
              <a:ext uri="{FF2B5EF4-FFF2-40B4-BE49-F238E27FC236}">
                <a16:creationId xmlns:a16="http://schemas.microsoft.com/office/drawing/2014/main" id="{D38513AB-D15F-94FE-D264-1869EEE9A7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3406"/>
          <a:stretch/>
        </p:blipFill>
        <p:spPr>
          <a:xfrm flipH="1">
            <a:off x="5537200" y="1384300"/>
            <a:ext cx="6654800" cy="5473700"/>
          </a:xfrm>
          <a:prstGeom prst="rect">
            <a:avLst/>
          </a:prstGeom>
        </p:spPr>
      </p:pic>
    </p:spTree>
    <p:extLst>
      <p:ext uri="{BB962C8B-B14F-4D97-AF65-F5344CB8AC3E}">
        <p14:creationId xmlns:p14="http://schemas.microsoft.com/office/powerpoint/2010/main" val="29603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chemeClr val="accent2"/>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5" name="Text Placeholder 12">
            <a:extLst>
              <a:ext uri="{FF2B5EF4-FFF2-40B4-BE49-F238E27FC236}">
                <a16:creationId xmlns:a16="http://schemas.microsoft.com/office/drawing/2014/main" id="{6E326A0D-E121-4F41-89F0-554353963A2C}"/>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113730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rgbClr val="463668"/>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7" name="Text Placeholder 12">
            <a:extLst>
              <a:ext uri="{FF2B5EF4-FFF2-40B4-BE49-F238E27FC236}">
                <a16:creationId xmlns:a16="http://schemas.microsoft.com/office/drawing/2014/main" id="{90B270BA-A006-BCAA-1AE8-1DBB7080F949}"/>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403507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9" name="Title 1">
            <a:extLst>
              <a:ext uri="{FF2B5EF4-FFF2-40B4-BE49-F238E27FC236}">
                <a16:creationId xmlns:a16="http://schemas.microsoft.com/office/drawing/2014/main" id="{411B0DAA-4F33-7F46-3D48-B893ED6391C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8" name="Text Placeholder 12">
            <a:extLst>
              <a:ext uri="{FF2B5EF4-FFF2-40B4-BE49-F238E27FC236}">
                <a16:creationId xmlns:a16="http://schemas.microsoft.com/office/drawing/2014/main" id="{407FD632-9643-B5F0-C5F6-D548C9AE54C2}"/>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9376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2748882493"/>
      </p:ext>
    </p:extLst>
  </p:cSld>
  <p:clrMap bg1="lt1" tx1="dk1" bg2="lt2" tx2="dk2" accent1="accent1" accent2="accent2" accent3="accent3" accent4="accent4" accent5="accent5" accent6="accent6" hlink="hlink" folHlink="folHlink"/>
  <p:sldLayoutIdLst>
    <p:sldLayoutId id="2147484028" r:id="rId1"/>
    <p:sldLayoutId id="2147483996" r:id="rId2"/>
    <p:sldLayoutId id="2147484009" r:id="rId3"/>
    <p:sldLayoutId id="2147484012" r:id="rId4"/>
    <p:sldLayoutId id="2147484023" r:id="rId5"/>
    <p:sldLayoutId id="2147483997" r:id="rId6"/>
    <p:sldLayoutId id="2147483998" r:id="rId7"/>
    <p:sldLayoutId id="2147484000" r:id="rId8"/>
    <p:sldLayoutId id="2147484001" r:id="rId9"/>
    <p:sldLayoutId id="2147484002" r:id="rId10"/>
    <p:sldLayoutId id="2147484003" r:id="rId11"/>
    <p:sldLayoutId id="2147484004" r:id="rId12"/>
    <p:sldLayoutId id="2147484005" r:id="rId13"/>
    <p:sldLayoutId id="2147483999" r:id="rId14"/>
    <p:sldLayoutId id="2147484020" r:id="rId15"/>
    <p:sldLayoutId id="2147484015" r:id="rId16"/>
    <p:sldLayoutId id="2147484006" r:id="rId17"/>
    <p:sldLayoutId id="214748400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2697480825"/>
      </p:ext>
    </p:extLst>
  </p:cSld>
  <p:clrMap bg1="lt1" tx1="dk1" bg2="lt2" tx2="dk2" accent1="accent1" accent2="accent2" accent3="accent3" accent4="accent4" accent5="accent5" accent6="accent6" hlink="hlink" folHlink="folHlink"/>
  <p:sldLayoutIdLst>
    <p:sldLayoutId id="2147484026" r:id="rId1"/>
    <p:sldLayoutId id="2147483993" r:id="rId2"/>
    <p:sldLayoutId id="2147484018" r:id="rId3"/>
    <p:sldLayoutId id="2147484013" r:id="rId4"/>
    <p:sldLayoutId id="2147484024" r:id="rId5"/>
    <p:sldLayoutId id="2147483980" r:id="rId6"/>
    <p:sldLayoutId id="2147483981" r:id="rId7"/>
    <p:sldLayoutId id="2147483983" r:id="rId8"/>
    <p:sldLayoutId id="2147483984" r:id="rId9"/>
    <p:sldLayoutId id="2147483985" r:id="rId10"/>
    <p:sldLayoutId id="2147483986" r:id="rId11"/>
    <p:sldLayoutId id="2147483987" r:id="rId12"/>
    <p:sldLayoutId id="2147483988" r:id="rId13"/>
    <p:sldLayoutId id="2147483982" r:id="rId14"/>
    <p:sldLayoutId id="2147484021" r:id="rId15"/>
    <p:sldLayoutId id="2147484016" r:id="rId16"/>
    <p:sldLayoutId id="2147483989" r:id="rId17"/>
    <p:sldLayoutId id="21474839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3312984734"/>
      </p:ext>
    </p:extLst>
  </p:cSld>
  <p:clrMap bg1="lt1" tx1="dk1" bg2="lt2" tx2="dk2" accent1="accent1" accent2="accent2" accent3="accent3" accent4="accent4" accent5="accent5" accent6="accent6" hlink="hlink" folHlink="folHlink"/>
  <p:sldLayoutIdLst>
    <p:sldLayoutId id="2147484027" r:id="rId1"/>
    <p:sldLayoutId id="2147483974" r:id="rId2"/>
    <p:sldLayoutId id="2147484019" r:id="rId3"/>
    <p:sldLayoutId id="2147484014" r:id="rId4"/>
    <p:sldLayoutId id="2147484025" r:id="rId5"/>
    <p:sldLayoutId id="2147483975" r:id="rId6"/>
    <p:sldLayoutId id="2147483817" r:id="rId7"/>
    <p:sldLayoutId id="2147483818" r:id="rId8"/>
    <p:sldLayoutId id="2147483819" r:id="rId9"/>
    <p:sldLayoutId id="2147483820" r:id="rId10"/>
    <p:sldLayoutId id="2147483821" r:id="rId11"/>
    <p:sldLayoutId id="2147483823" r:id="rId12"/>
    <p:sldLayoutId id="2147483976" r:id="rId13"/>
    <p:sldLayoutId id="2147483972" r:id="rId14"/>
    <p:sldLayoutId id="2147484022" r:id="rId15"/>
    <p:sldLayoutId id="2147484017" r:id="rId16"/>
    <p:sldLayoutId id="2147483846" r:id="rId17"/>
    <p:sldLayoutId id="214748397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0.png"/><Relationship Id="rId3" Type="http://schemas.openxmlformats.org/officeDocument/2006/relationships/image" Target="../media/image23.jpeg"/><Relationship Id="rId7" Type="http://schemas.openxmlformats.org/officeDocument/2006/relationships/image" Target="../media/image35.png"/><Relationship Id="rId12" Type="http://schemas.microsoft.com/office/2007/relationships/hdphoto" Target="../media/hdphoto1.wdp"/><Relationship Id="rId2" Type="http://schemas.openxmlformats.org/officeDocument/2006/relationships/notesSlide" Target="../notesSlides/notesSlide22.xml"/><Relationship Id="rId16" Type="http://schemas.openxmlformats.org/officeDocument/2006/relationships/image" Target="../media/image2.emf"/><Relationship Id="rId1" Type="http://schemas.openxmlformats.org/officeDocument/2006/relationships/slideLayout" Target="../slideLayouts/slideLayout36.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2.pn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B5962-DFF6-F585-0321-29057432A2F6}"/>
              </a:ext>
            </a:extLst>
          </p:cNvPr>
          <p:cNvSpPr>
            <a:spLocks noGrp="1"/>
          </p:cNvSpPr>
          <p:nvPr>
            <p:ph type="body" sz="quarter" idx="4294967295"/>
          </p:nvPr>
        </p:nvSpPr>
        <p:spPr>
          <a:xfrm>
            <a:off x="609600" y="4530725"/>
            <a:ext cx="6794500" cy="615553"/>
          </a:xfrm>
        </p:spPr>
        <p:txBody>
          <a:bodyPr/>
          <a:lstStyle/>
          <a:p>
            <a:r>
              <a:rPr lang="en-AU" dirty="0">
                <a:solidFill>
                  <a:schemeClr val="accent6"/>
                </a:solidFill>
              </a:rPr>
              <a:t>Rapidly code, test, and ship from </a:t>
            </a:r>
            <a:br>
              <a:rPr lang="en-AU" dirty="0">
                <a:solidFill>
                  <a:schemeClr val="accent6"/>
                </a:solidFill>
              </a:rPr>
            </a:br>
            <a:r>
              <a:rPr lang="en-AU" dirty="0">
                <a:solidFill>
                  <a:schemeClr val="accent6"/>
                </a:solidFill>
              </a:rPr>
              <a:t>secure cloud developer environments</a:t>
            </a:r>
          </a:p>
        </p:txBody>
      </p:sp>
    </p:spTree>
    <p:extLst>
      <p:ext uri="{BB962C8B-B14F-4D97-AF65-F5344CB8AC3E}">
        <p14:creationId xmlns:p14="http://schemas.microsoft.com/office/powerpoint/2010/main" val="305815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BD569-FAE5-C4FA-9787-836B73252A21}"/>
              </a:ext>
            </a:extLst>
          </p:cNvPr>
          <p:cNvSpPr>
            <a:spLocks noGrp="1"/>
          </p:cNvSpPr>
          <p:nvPr>
            <p:ph type="body" sz="quarter" idx="14"/>
          </p:nvPr>
        </p:nvSpPr>
        <p:spPr>
          <a:xfrm>
            <a:off x="562641" y="3191934"/>
            <a:ext cx="7666960" cy="1661993"/>
          </a:xfrm>
        </p:spPr>
        <p:txBody>
          <a:bodyPr/>
          <a:lstStyle/>
          <a:p>
            <a:r>
              <a:rPr lang="en-AU"/>
              <a:t>Azure Deployment</a:t>
            </a:r>
            <a:br>
              <a:rPr lang="en-AU"/>
            </a:br>
            <a:r>
              <a:rPr lang="en-AU"/>
              <a:t>Environments</a:t>
            </a:r>
          </a:p>
        </p:txBody>
      </p:sp>
      <p:sp>
        <p:nvSpPr>
          <p:cNvPr id="3" name="Text Placeholder 2">
            <a:extLst>
              <a:ext uri="{FF2B5EF4-FFF2-40B4-BE49-F238E27FC236}">
                <a16:creationId xmlns:a16="http://schemas.microsoft.com/office/drawing/2014/main" id="{FAB0ADB1-74B2-308B-190E-C92BCD3080F8}"/>
              </a:ext>
            </a:extLst>
          </p:cNvPr>
          <p:cNvSpPr>
            <a:spLocks noGrp="1"/>
          </p:cNvSpPr>
          <p:nvPr>
            <p:ph type="body" sz="quarter" idx="16"/>
          </p:nvPr>
        </p:nvSpPr>
        <p:spPr/>
        <p:txBody>
          <a:bodyPr/>
          <a:lstStyle/>
          <a:p>
            <a:r>
              <a:rPr lang="en-AU" dirty="0"/>
              <a:t>HIGHLIGHT 2</a:t>
            </a:r>
          </a:p>
        </p:txBody>
      </p:sp>
      <p:sp>
        <p:nvSpPr>
          <p:cNvPr id="7" name="TextBox 6">
            <a:extLst>
              <a:ext uri="{FF2B5EF4-FFF2-40B4-BE49-F238E27FC236}">
                <a16:creationId xmlns:a16="http://schemas.microsoft.com/office/drawing/2014/main" id="{C703EA44-3082-573C-DBC3-54BBFA540E6B}"/>
              </a:ext>
            </a:extLst>
          </p:cNvPr>
          <p:cNvSpPr txBox="1"/>
          <p:nvPr/>
        </p:nvSpPr>
        <p:spPr>
          <a:xfrm>
            <a:off x="562641" y="5089511"/>
            <a:ext cx="1536318" cy="276999"/>
          </a:xfrm>
          <a:prstGeom prst="rect">
            <a:avLst/>
          </a:prstGeom>
          <a:noFill/>
        </p:spPr>
        <p:txBody>
          <a:bodyPr wrap="none" lIns="0" tIns="0" rIns="0" bIns="0" rtlCol="0">
            <a:spAutoFit/>
          </a:bodyPr>
          <a:lstStyle>
            <a:defPPr>
              <a:defRPr lang="en-US"/>
            </a:defPPr>
            <a:lvl1pPr>
              <a:defRPr>
                <a:solidFill>
                  <a:schemeClr val="accent6"/>
                </a:solidFill>
              </a:defRPr>
            </a:lvl1pPr>
          </a:lstStyle>
          <a:p>
            <a:r>
              <a:rPr lang="en-AU" dirty="0"/>
              <a:t>Private preview</a:t>
            </a:r>
          </a:p>
        </p:txBody>
      </p:sp>
    </p:spTree>
    <p:extLst>
      <p:ext uri="{BB962C8B-B14F-4D97-AF65-F5344CB8AC3E}">
        <p14:creationId xmlns:p14="http://schemas.microsoft.com/office/powerpoint/2010/main" val="255540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38737C-379E-3AFF-0669-C3AC8A1FFBE2}"/>
              </a:ext>
            </a:extLst>
          </p:cNvPr>
          <p:cNvSpPr>
            <a:spLocks noGrp="1"/>
          </p:cNvSpPr>
          <p:nvPr>
            <p:ph type="title"/>
          </p:nvPr>
        </p:nvSpPr>
        <p:spPr>
          <a:xfrm>
            <a:off x="539999" y="430035"/>
            <a:ext cx="3828801" cy="1354217"/>
          </a:xfrm>
        </p:spPr>
        <p:txBody>
          <a:bodyPr/>
          <a:lstStyle/>
          <a:p>
            <a:r>
              <a:rPr lang="en-AU" dirty="0"/>
              <a:t>Deployment Environments</a:t>
            </a:r>
          </a:p>
        </p:txBody>
      </p:sp>
      <p:pic>
        <p:nvPicPr>
          <p:cNvPr id="6" name="Graphic 5" descr="Stopwatch 50% outline">
            <a:extLst>
              <a:ext uri="{FF2B5EF4-FFF2-40B4-BE49-F238E27FC236}">
                <a16:creationId xmlns:a16="http://schemas.microsoft.com/office/drawing/2014/main" id="{65C5D632-C7A8-DA57-084C-23BB757872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9896" y="1614452"/>
            <a:ext cx="585821" cy="585821"/>
          </a:xfrm>
          <a:prstGeom prst="rect">
            <a:avLst/>
          </a:prstGeom>
        </p:spPr>
      </p:pic>
      <p:pic>
        <p:nvPicPr>
          <p:cNvPr id="11" name="Graphic 10" descr="Checklist with solid fill">
            <a:extLst>
              <a:ext uri="{FF2B5EF4-FFF2-40B4-BE49-F238E27FC236}">
                <a16:creationId xmlns:a16="http://schemas.microsoft.com/office/drawing/2014/main" id="{20081BDD-2233-EB3E-9D6D-392F9B9391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3700" y="4484709"/>
            <a:ext cx="538212" cy="538212"/>
          </a:xfrm>
          <a:prstGeom prst="rect">
            <a:avLst/>
          </a:prstGeom>
        </p:spPr>
      </p:pic>
      <p:sp>
        <p:nvSpPr>
          <p:cNvPr id="12" name="Text Placeholder 2">
            <a:extLst>
              <a:ext uri="{FF2B5EF4-FFF2-40B4-BE49-F238E27FC236}">
                <a16:creationId xmlns:a16="http://schemas.microsoft.com/office/drawing/2014/main" id="{034FA2A2-4F07-2DE7-4F01-0DBDE026C945}"/>
              </a:ext>
              <a:ext uri="{C183D7F6-B498-43B3-948B-1728B52AA6E4}">
                <adec:decorative xmlns:adec="http://schemas.microsoft.com/office/drawing/2017/decorative" val="1"/>
              </a:ext>
            </a:extLst>
          </p:cNvPr>
          <p:cNvSpPr txBox="1">
            <a:spLocks/>
          </p:cNvSpPr>
          <p:nvPr/>
        </p:nvSpPr>
        <p:spPr>
          <a:xfrm>
            <a:off x="6473415" y="1722697"/>
            <a:ext cx="4091940" cy="369332"/>
          </a:xfrm>
          <a:prstGeom prst="rect">
            <a:avLst/>
          </a:prstGeom>
          <a:noFill/>
          <a:effectLst/>
        </p:spPr>
        <p:txBody>
          <a:bodyPr wrap="square" lIns="0" tIns="0" rIns="0" bIns="0" rtlCol="0" anchor="ctr" anchorCtr="0">
            <a:spAutoFit/>
          </a:bodyPr>
          <a:lstStyle>
            <a:defPPr>
              <a:defRPr lang="en-US"/>
            </a:defPPr>
            <a:lvl1pPr defTabSz="914367">
              <a:defRPr sz="2400" spc="-50">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sym typeface="Helvetica Neue"/>
              </a:rPr>
              <a:t>Minimise</a:t>
            </a:r>
            <a:r>
              <a:rPr lang="en-US" dirty="0">
                <a:sym typeface="Helvetica Neue"/>
              </a:rPr>
              <a:t> configuration effort</a:t>
            </a:r>
          </a:p>
        </p:txBody>
      </p:sp>
      <p:sp>
        <p:nvSpPr>
          <p:cNvPr id="13" name="Text Placeholder 4">
            <a:extLst>
              <a:ext uri="{FF2B5EF4-FFF2-40B4-BE49-F238E27FC236}">
                <a16:creationId xmlns:a16="http://schemas.microsoft.com/office/drawing/2014/main" id="{3EE706E4-367C-F38B-C829-C2154294A220}"/>
              </a:ext>
              <a:ext uri="{C183D7F6-B498-43B3-948B-1728B52AA6E4}">
                <adec:decorative xmlns:adec="http://schemas.microsoft.com/office/drawing/2017/decorative" val="1"/>
              </a:ext>
            </a:extLst>
          </p:cNvPr>
          <p:cNvSpPr txBox="1">
            <a:spLocks/>
          </p:cNvSpPr>
          <p:nvPr/>
        </p:nvSpPr>
        <p:spPr>
          <a:xfrm>
            <a:off x="6473414" y="4569149"/>
            <a:ext cx="4416951" cy="369332"/>
          </a:xfrm>
          <a:prstGeom prst="rect">
            <a:avLst/>
          </a:prstGeom>
          <a:noFill/>
          <a:effectLst/>
        </p:spPr>
        <p:txBody>
          <a:bodyPr wrap="square" lIns="0" tIns="0" rIns="0" bIns="0" rtlCol="0" anchor="ctr" anchorCtr="0">
            <a:spAutoFit/>
          </a:bodyPr>
          <a:lstStyle>
            <a:defPPr>
              <a:defRPr lang="en-US"/>
            </a:defPPr>
            <a:lvl1pPr defTabSz="914367">
              <a:defRPr sz="2400" spc="-50">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err="1"/>
              <a:t>Standardise</a:t>
            </a:r>
            <a:r>
              <a:rPr lang="en-US" dirty="0"/>
              <a:t> through templates</a:t>
            </a:r>
          </a:p>
        </p:txBody>
      </p:sp>
      <p:sp>
        <p:nvSpPr>
          <p:cNvPr id="14" name="Text Placeholder 10">
            <a:extLst>
              <a:ext uri="{FF2B5EF4-FFF2-40B4-BE49-F238E27FC236}">
                <a16:creationId xmlns:a16="http://schemas.microsoft.com/office/drawing/2014/main" id="{057E9AA0-57C6-0AEB-ABA1-30115DB31835}"/>
              </a:ext>
              <a:ext uri="{C183D7F6-B498-43B3-948B-1728B52AA6E4}">
                <adec:decorative xmlns:adec="http://schemas.microsoft.com/office/drawing/2017/decorative" val="1"/>
              </a:ext>
            </a:extLst>
          </p:cNvPr>
          <p:cNvSpPr txBox="1">
            <a:spLocks/>
          </p:cNvSpPr>
          <p:nvPr/>
        </p:nvSpPr>
        <p:spPr>
          <a:xfrm>
            <a:off x="6473415" y="3148761"/>
            <a:ext cx="3383280" cy="369332"/>
          </a:xfrm>
          <a:prstGeom prst="rect">
            <a:avLst/>
          </a:prstGeom>
          <a:noFill/>
          <a:effectLst/>
        </p:spPr>
        <p:txBody>
          <a:bodyPr wrap="square" lIns="0" tIns="0" rIns="0" bIns="0" rtlCol="0" anchor="ctr" anchorCtr="0">
            <a:spAutoFit/>
          </a:bodyPr>
          <a:lstStyle>
            <a:defPPr>
              <a:defRPr lang="en-US"/>
            </a:defPPr>
            <a:lvl1pPr defTabSz="914367">
              <a:defRPr sz="2400" spc="-50">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Secure with confidence</a:t>
            </a:r>
          </a:p>
        </p:txBody>
      </p:sp>
      <p:cxnSp>
        <p:nvCxnSpPr>
          <p:cNvPr id="15" name="Straight Connector 14">
            <a:extLst>
              <a:ext uri="{FF2B5EF4-FFF2-40B4-BE49-F238E27FC236}">
                <a16:creationId xmlns:a16="http://schemas.microsoft.com/office/drawing/2014/main" id="{EF3F825C-5C66-BE41-D0BA-16CABA2B13EE}"/>
              </a:ext>
              <a:ext uri="{C183D7F6-B498-43B3-948B-1728B52AA6E4}">
                <adec:decorative xmlns:adec="http://schemas.microsoft.com/office/drawing/2017/decorative" val="1"/>
              </a:ext>
            </a:extLst>
          </p:cNvPr>
          <p:cNvCxnSpPr>
            <a:cxnSpLocks/>
          </p:cNvCxnSpPr>
          <p:nvPr/>
        </p:nvCxnSpPr>
        <p:spPr>
          <a:xfrm>
            <a:off x="5877008" y="2620395"/>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607675-60A5-D594-5F31-F635439EE98D}"/>
              </a:ext>
              <a:ext uri="{C183D7F6-B498-43B3-948B-1728B52AA6E4}">
                <adec:decorative xmlns:adec="http://schemas.microsoft.com/office/drawing/2017/decorative" val="1"/>
              </a:ext>
            </a:extLst>
          </p:cNvPr>
          <p:cNvCxnSpPr>
            <a:cxnSpLocks/>
          </p:cNvCxnSpPr>
          <p:nvPr/>
        </p:nvCxnSpPr>
        <p:spPr>
          <a:xfrm>
            <a:off x="5877008" y="4046459"/>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Graphic 19" descr="Shield Tick outline">
            <a:extLst>
              <a:ext uri="{FF2B5EF4-FFF2-40B4-BE49-F238E27FC236}">
                <a16:creationId xmlns:a16="http://schemas.microsoft.com/office/drawing/2014/main" id="{B98051D8-BAAA-0841-5A30-A8849D9770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2390" y="3047378"/>
            <a:ext cx="560832" cy="560832"/>
          </a:xfrm>
          <a:prstGeom prst="rect">
            <a:avLst/>
          </a:prstGeom>
        </p:spPr>
      </p:pic>
    </p:spTree>
    <p:extLst>
      <p:ext uri="{BB962C8B-B14F-4D97-AF65-F5344CB8AC3E}">
        <p14:creationId xmlns:p14="http://schemas.microsoft.com/office/powerpoint/2010/main" val="55715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91667E-6 1.11111E-6 L 2.91667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200"/>
                                  </p:stCondLst>
                                  <p:childTnLst>
                                    <p:animMotion origin="layout" path="M 2.08333E-6 7.40741E-7 L 2.08333E-6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42" presetClass="path" presetSubtype="0" decel="100000" fill="hold" nodeType="withEffect">
                                  <p:stCondLst>
                                    <p:cond delay="400"/>
                                  </p:stCondLst>
                                  <p:childTnLst>
                                    <p:animMotion origin="layout" path="M 2.91667E-6 1.11111E-6 L 2.91667E-6 0.03542 " pathEditMode="relative" rAng="0" ptsTypes="AA">
                                      <p:cBhvr>
                                        <p:cTn id="22" dur="700" spd="-100000" fill="hold"/>
                                        <p:tgtEl>
                                          <p:spTgt spid="20"/>
                                        </p:tgtEl>
                                        <p:attrNameLst>
                                          <p:attrName>ppt_x</p:attrName>
                                          <p:attrName>ppt_y</p:attrName>
                                        </p:attrNameLst>
                                      </p:cBhvr>
                                      <p:rCtr x="0" y="1759"/>
                                    </p:animMotion>
                                  </p:childTnLst>
                                </p:cTn>
                              </p:par>
                              <p:par>
                                <p:cTn id="23" presetID="10" presetClass="entr" presetSubtype="0"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42" presetClass="path" presetSubtype="0" decel="100000" fill="hold" grpId="1" nodeType="withEffect">
                                  <p:stCondLst>
                                    <p:cond delay="400"/>
                                  </p:stCondLst>
                                  <p:childTnLst>
                                    <p:animMotion origin="layout" path="M -1.45833E-6 3.7037E-7 L -1.45833E-6 0.03542 " pathEditMode="relative" rAng="0" ptsTypes="AA">
                                      <p:cBhvr>
                                        <p:cTn id="27" dur="700" spd="-100000" fill="hold"/>
                                        <p:tgtEl>
                                          <p:spTgt spid="14"/>
                                        </p:tgtEl>
                                        <p:attrNameLst>
                                          <p:attrName>ppt_x</p:attrName>
                                          <p:attrName>ppt_y</p:attrName>
                                        </p:attrNameLst>
                                      </p:cBhvr>
                                      <p:rCtr x="0" y="1759"/>
                                    </p:animMotion>
                                  </p:childTnLst>
                                </p:cTn>
                              </p:par>
                              <p:par>
                                <p:cTn id="28" presetID="10" presetClass="entr" presetSubtype="0" fill="hold" nodeType="withEffect">
                                  <p:stCondLst>
                                    <p:cond delay="6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6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42" presetClass="path" presetSubtype="0" decel="100000" fill="hold" nodeType="withEffect">
                                  <p:stCondLst>
                                    <p:cond delay="600"/>
                                  </p:stCondLst>
                                  <p:childTnLst>
                                    <p:animMotion origin="layout" path="M 2.91667E-6 1.11111E-6 L 2.91667E-6 0.03542 " pathEditMode="relative" rAng="0" ptsTypes="AA">
                                      <p:cBhvr>
                                        <p:cTn id="35" dur="700" spd="-100000" fill="hold"/>
                                        <p:tgtEl>
                                          <p:spTgt spid="11"/>
                                        </p:tgtEl>
                                        <p:attrNameLst>
                                          <p:attrName>ppt_x</p:attrName>
                                          <p:attrName>ppt_y</p:attrName>
                                        </p:attrNameLst>
                                      </p:cBhvr>
                                      <p:rCtr x="0" y="1759"/>
                                    </p:animMotion>
                                  </p:childTnLst>
                                </p:cTn>
                              </p:par>
                              <p:par>
                                <p:cTn id="36" presetID="10" presetClass="entr" presetSubtype="0" fill="hold" grpId="0" nodeType="withEffect">
                                  <p:stCondLst>
                                    <p:cond delay="6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42" presetClass="path" presetSubtype="0" decel="100000" fill="hold" grpId="1" nodeType="withEffect">
                                  <p:stCondLst>
                                    <p:cond delay="600"/>
                                  </p:stCondLst>
                                  <p:childTnLst>
                                    <p:animMotion origin="layout" path="M 6.25E-7 4.44444E-6 L 6.25E-7 0.03541 " pathEditMode="relative" rAng="0" ptsTypes="AA">
                                      <p:cBhvr>
                                        <p:cTn id="40"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B5962-DFF6-F585-0321-29057432A2F6}"/>
              </a:ext>
            </a:extLst>
          </p:cNvPr>
          <p:cNvSpPr>
            <a:spLocks noGrp="1"/>
          </p:cNvSpPr>
          <p:nvPr>
            <p:ph type="body" sz="quarter" idx="4294967295"/>
          </p:nvPr>
        </p:nvSpPr>
        <p:spPr>
          <a:xfrm>
            <a:off x="609600" y="4530725"/>
            <a:ext cx="6794500" cy="615553"/>
          </a:xfrm>
        </p:spPr>
        <p:txBody>
          <a:bodyPr/>
          <a:lstStyle/>
          <a:p>
            <a:r>
              <a:rPr lang="en-AU" dirty="0">
                <a:solidFill>
                  <a:schemeClr val="accent6"/>
                </a:solidFill>
              </a:rPr>
              <a:t>Rapidly code, test, and ship from </a:t>
            </a:r>
            <a:br>
              <a:rPr lang="en-AU" dirty="0">
                <a:solidFill>
                  <a:schemeClr val="accent6"/>
                </a:solidFill>
              </a:rPr>
            </a:br>
            <a:r>
              <a:rPr lang="en-AU" dirty="0">
                <a:solidFill>
                  <a:schemeClr val="accent6"/>
                </a:solidFill>
              </a:rPr>
              <a:t>secure cloud developer environments</a:t>
            </a:r>
          </a:p>
        </p:txBody>
      </p:sp>
      <p:grpSp>
        <p:nvGrpSpPr>
          <p:cNvPr id="3" name="Group 2">
            <a:extLst>
              <a:ext uri="{FF2B5EF4-FFF2-40B4-BE49-F238E27FC236}">
                <a16:creationId xmlns:a16="http://schemas.microsoft.com/office/drawing/2014/main" id="{2840FDF1-25DA-4900-0CC2-EE44F7519BAC}"/>
              </a:ext>
            </a:extLst>
          </p:cNvPr>
          <p:cNvGrpSpPr/>
          <p:nvPr/>
        </p:nvGrpSpPr>
        <p:grpSpPr>
          <a:xfrm>
            <a:off x="574158" y="5635256"/>
            <a:ext cx="946029" cy="944107"/>
            <a:chOff x="4533580" y="1788459"/>
            <a:chExt cx="3281082" cy="3281082"/>
          </a:xfrm>
        </p:grpSpPr>
        <p:sp>
          <p:nvSpPr>
            <p:cNvPr id="4" name="Oval 3">
              <a:extLst>
                <a:ext uri="{FF2B5EF4-FFF2-40B4-BE49-F238E27FC236}">
                  <a16:creationId xmlns:a16="http://schemas.microsoft.com/office/drawing/2014/main" id="{A3045916-02CD-9F89-F27E-5A526C4AABC8}"/>
                </a:ext>
              </a:extLst>
            </p:cNvPr>
            <p:cNvSpPr/>
            <p:nvPr/>
          </p:nvSpPr>
          <p:spPr>
            <a:xfrm>
              <a:off x="4533580" y="1788459"/>
              <a:ext cx="3281082" cy="3281082"/>
            </a:xfrm>
            <a:prstGeom prst="ellipse">
              <a:avLst/>
            </a:prstGeom>
            <a:solidFill>
              <a:schemeClr val="accent4">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Isosceles Triangle 2">
              <a:extLst>
                <a:ext uri="{FF2B5EF4-FFF2-40B4-BE49-F238E27FC236}">
                  <a16:creationId xmlns:a16="http://schemas.microsoft.com/office/drawing/2014/main" id="{16B96556-F2E8-F60A-D396-D1F054EFFFE6}"/>
                </a:ext>
              </a:extLst>
            </p:cNvPr>
            <p:cNvSpPr/>
            <p:nvPr/>
          </p:nvSpPr>
          <p:spPr>
            <a:xfrm rot="5400000">
              <a:off x="5850085" y="3016646"/>
              <a:ext cx="956662" cy="824708"/>
            </a:xfrm>
            <a:prstGeom prst="triangle">
              <a:avLst/>
            </a:prstGeom>
            <a:solidFill>
              <a:schemeClr val="accent3">
                <a:alpha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5133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BD569-FAE5-C4FA-9787-836B73252A21}"/>
              </a:ext>
            </a:extLst>
          </p:cNvPr>
          <p:cNvSpPr>
            <a:spLocks noGrp="1"/>
          </p:cNvSpPr>
          <p:nvPr>
            <p:ph type="body" sz="quarter" idx="14"/>
          </p:nvPr>
        </p:nvSpPr>
        <p:spPr>
          <a:xfrm>
            <a:off x="562641" y="3191934"/>
            <a:ext cx="7666960" cy="1661993"/>
          </a:xfrm>
        </p:spPr>
        <p:txBody>
          <a:bodyPr/>
          <a:lstStyle/>
          <a:p>
            <a:r>
              <a:rPr lang="en-AU"/>
              <a:t>GitHub Advanced Security</a:t>
            </a:r>
          </a:p>
        </p:txBody>
      </p:sp>
      <p:sp>
        <p:nvSpPr>
          <p:cNvPr id="3" name="Text Placeholder 2">
            <a:extLst>
              <a:ext uri="{FF2B5EF4-FFF2-40B4-BE49-F238E27FC236}">
                <a16:creationId xmlns:a16="http://schemas.microsoft.com/office/drawing/2014/main" id="{FAB0ADB1-74B2-308B-190E-C92BCD3080F8}"/>
              </a:ext>
            </a:extLst>
          </p:cNvPr>
          <p:cNvSpPr>
            <a:spLocks noGrp="1"/>
          </p:cNvSpPr>
          <p:nvPr>
            <p:ph type="body" sz="quarter" idx="16"/>
          </p:nvPr>
        </p:nvSpPr>
        <p:spPr/>
        <p:txBody>
          <a:bodyPr/>
          <a:lstStyle/>
          <a:p>
            <a:r>
              <a:rPr lang="en-AU" dirty="0"/>
              <a:t>HIGHLIGHT 3</a:t>
            </a:r>
          </a:p>
        </p:txBody>
      </p:sp>
      <p:sp>
        <p:nvSpPr>
          <p:cNvPr id="4" name="TextBox 3">
            <a:extLst>
              <a:ext uri="{FF2B5EF4-FFF2-40B4-BE49-F238E27FC236}">
                <a16:creationId xmlns:a16="http://schemas.microsoft.com/office/drawing/2014/main" id="{27BD3A4C-0672-1F39-853E-F2D7FB4D7001}"/>
              </a:ext>
            </a:extLst>
          </p:cNvPr>
          <p:cNvSpPr txBox="1"/>
          <p:nvPr/>
        </p:nvSpPr>
        <p:spPr>
          <a:xfrm>
            <a:off x="562641" y="5089511"/>
            <a:ext cx="842988" cy="276999"/>
          </a:xfrm>
          <a:prstGeom prst="rect">
            <a:avLst/>
          </a:prstGeom>
          <a:noFill/>
        </p:spPr>
        <p:txBody>
          <a:bodyPr wrap="none" lIns="0" tIns="0" rIns="0" bIns="0" rtlCol="0">
            <a:spAutoFit/>
          </a:bodyPr>
          <a:lstStyle>
            <a:defPPr>
              <a:defRPr lang="en-US"/>
            </a:defPPr>
            <a:lvl1pPr>
              <a:defRPr>
                <a:solidFill>
                  <a:schemeClr val="accent6"/>
                </a:solidFill>
              </a:defRPr>
            </a:lvl1pPr>
          </a:lstStyle>
          <a:p>
            <a:r>
              <a:rPr lang="en-AU"/>
              <a:t>Updates</a:t>
            </a:r>
            <a:endParaRPr lang="en-AU" dirty="0"/>
          </a:p>
        </p:txBody>
      </p:sp>
    </p:spTree>
    <p:extLst>
      <p:ext uri="{BB962C8B-B14F-4D97-AF65-F5344CB8AC3E}">
        <p14:creationId xmlns:p14="http://schemas.microsoft.com/office/powerpoint/2010/main" val="298816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2">
            <a:extLst>
              <a:ext uri="{FF2B5EF4-FFF2-40B4-BE49-F238E27FC236}">
                <a16:creationId xmlns:a16="http://schemas.microsoft.com/office/drawing/2014/main" id="{B9C1CA39-8735-24A5-E66F-9299A4CD1664}"/>
              </a:ext>
              <a:ext uri="{C183D7F6-B498-43B3-948B-1728B52AA6E4}">
                <adec:decorative xmlns:adec="http://schemas.microsoft.com/office/drawing/2017/decorative" val="1"/>
              </a:ext>
            </a:extLst>
          </p:cNvPr>
          <p:cNvSpPr txBox="1">
            <a:spLocks/>
          </p:cNvSpPr>
          <p:nvPr/>
        </p:nvSpPr>
        <p:spPr>
          <a:xfrm>
            <a:off x="6904489" y="1722697"/>
            <a:ext cx="3383280" cy="369332"/>
          </a:xfrm>
          <a:prstGeom prst="rect">
            <a:avLst/>
          </a:prstGeom>
          <a:noFill/>
          <a:effectLst/>
        </p:spPr>
        <p:txBody>
          <a:bodyPr wrap="square" lIns="0" tIns="0" rIns="0" bIns="0" rtlCol="0" anchor="ctr" anchorCtr="0">
            <a:spAutoFit/>
          </a:bodyPr>
          <a:lstStyle>
            <a:defPPr>
              <a:defRPr lang="en-US"/>
            </a:defPPr>
            <a:lvl1pPr defTabSz="914367">
              <a:defRPr sz="2400" spc="-50">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ym typeface="Helvetica Neue"/>
              </a:rPr>
              <a:t>Dependency scanning</a:t>
            </a:r>
          </a:p>
        </p:txBody>
      </p:sp>
      <p:sp>
        <p:nvSpPr>
          <p:cNvPr id="33" name="Text Placeholder 4">
            <a:extLst>
              <a:ext uri="{FF2B5EF4-FFF2-40B4-BE49-F238E27FC236}">
                <a16:creationId xmlns:a16="http://schemas.microsoft.com/office/drawing/2014/main" id="{6478B7E9-B192-7B07-E678-84E034A949F6}"/>
              </a:ext>
              <a:ext uri="{C183D7F6-B498-43B3-948B-1728B52AA6E4}">
                <adec:decorative xmlns:adec="http://schemas.microsoft.com/office/drawing/2017/decorative" val="1"/>
              </a:ext>
            </a:extLst>
          </p:cNvPr>
          <p:cNvSpPr txBox="1">
            <a:spLocks/>
          </p:cNvSpPr>
          <p:nvPr/>
        </p:nvSpPr>
        <p:spPr>
          <a:xfrm>
            <a:off x="6904489" y="4569149"/>
            <a:ext cx="3383280" cy="369332"/>
          </a:xfrm>
          <a:prstGeom prst="rect">
            <a:avLst/>
          </a:prstGeom>
          <a:noFill/>
          <a:effectLst/>
        </p:spPr>
        <p:txBody>
          <a:bodyPr wrap="square" lIns="0" tIns="0" rIns="0" bIns="0" rtlCol="0" anchor="ctr" anchorCtr="0">
            <a:spAutoFit/>
          </a:bodyPr>
          <a:lstStyle>
            <a:defPPr>
              <a:defRPr lang="en-US"/>
            </a:defPPr>
            <a:lvl1pPr defTabSz="914367">
              <a:defRPr sz="2400" spc="-50">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Secret scanning</a:t>
            </a:r>
          </a:p>
        </p:txBody>
      </p:sp>
      <p:sp>
        <p:nvSpPr>
          <p:cNvPr id="34" name="Text Placeholder 10">
            <a:extLst>
              <a:ext uri="{FF2B5EF4-FFF2-40B4-BE49-F238E27FC236}">
                <a16:creationId xmlns:a16="http://schemas.microsoft.com/office/drawing/2014/main" id="{F914F168-6131-BFE9-E67F-BC3082B64E1E}"/>
              </a:ext>
              <a:ext uri="{C183D7F6-B498-43B3-948B-1728B52AA6E4}">
                <adec:decorative xmlns:adec="http://schemas.microsoft.com/office/drawing/2017/decorative" val="1"/>
              </a:ext>
            </a:extLst>
          </p:cNvPr>
          <p:cNvSpPr txBox="1">
            <a:spLocks/>
          </p:cNvSpPr>
          <p:nvPr/>
        </p:nvSpPr>
        <p:spPr>
          <a:xfrm>
            <a:off x="6904489" y="3148761"/>
            <a:ext cx="3383280" cy="369332"/>
          </a:xfrm>
          <a:prstGeom prst="rect">
            <a:avLst/>
          </a:prstGeom>
          <a:noFill/>
          <a:effectLst/>
        </p:spPr>
        <p:txBody>
          <a:bodyPr wrap="square" lIns="0" tIns="0" rIns="0" bIns="0" rtlCol="0" anchor="ctr" anchorCtr="0">
            <a:spAutoFit/>
          </a:bodyPr>
          <a:lstStyle>
            <a:defPPr>
              <a:defRPr lang="en-US"/>
            </a:defPPr>
            <a:lvl1pPr defTabSz="914367">
              <a:defRPr sz="2400" spc="-50">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Code scanning</a:t>
            </a:r>
          </a:p>
        </p:txBody>
      </p:sp>
      <p:cxnSp>
        <p:nvCxnSpPr>
          <p:cNvPr id="35" name="Straight Connector 34">
            <a:extLst>
              <a:ext uri="{FF2B5EF4-FFF2-40B4-BE49-F238E27FC236}">
                <a16:creationId xmlns:a16="http://schemas.microsoft.com/office/drawing/2014/main" id="{125EBFA9-60C4-562D-4EFE-A757B936C00C}"/>
              </a:ext>
              <a:ext uri="{C183D7F6-B498-43B3-948B-1728B52AA6E4}">
                <adec:decorative xmlns:adec="http://schemas.microsoft.com/office/drawing/2017/decorative" val="1"/>
              </a:ext>
            </a:extLst>
          </p:cNvPr>
          <p:cNvCxnSpPr>
            <a:cxnSpLocks/>
          </p:cNvCxnSpPr>
          <p:nvPr/>
        </p:nvCxnSpPr>
        <p:spPr>
          <a:xfrm>
            <a:off x="5877008" y="2620395"/>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00AF1C7-3113-60DF-0846-29890A4BF8E5}"/>
              </a:ext>
              <a:ext uri="{C183D7F6-B498-43B3-948B-1728B52AA6E4}">
                <adec:decorative xmlns:adec="http://schemas.microsoft.com/office/drawing/2017/decorative" val="1"/>
              </a:ext>
            </a:extLst>
          </p:cNvPr>
          <p:cNvCxnSpPr>
            <a:cxnSpLocks/>
          </p:cNvCxnSpPr>
          <p:nvPr/>
        </p:nvCxnSpPr>
        <p:spPr>
          <a:xfrm>
            <a:off x="5877008" y="4046459"/>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6C6C164-5A2B-7CA9-75A9-056C2EB58430}"/>
              </a:ext>
              <a:ext uri="{C183D7F6-B498-43B3-948B-1728B52AA6E4}">
                <adec:decorative xmlns:adec="http://schemas.microsoft.com/office/drawing/2017/decorative" val="1"/>
              </a:ext>
            </a:extLst>
          </p:cNvPr>
          <p:cNvGrpSpPr>
            <a:grpSpLocks noChangeAspect="1"/>
          </p:cNvGrpSpPr>
          <p:nvPr/>
        </p:nvGrpSpPr>
        <p:grpSpPr>
          <a:xfrm>
            <a:off x="6025276" y="4543791"/>
            <a:ext cx="555548" cy="420048"/>
            <a:chOff x="5411554" y="3267088"/>
            <a:chExt cx="410814" cy="310615"/>
          </a:xfrm>
        </p:grpSpPr>
        <p:sp>
          <p:nvSpPr>
            <p:cNvPr id="38" name="Freeform: Shape 281">
              <a:extLst>
                <a:ext uri="{FF2B5EF4-FFF2-40B4-BE49-F238E27FC236}">
                  <a16:creationId xmlns:a16="http://schemas.microsoft.com/office/drawing/2014/main" id="{E2E32EA8-021D-B433-7170-37A70AB472AE}"/>
                </a:ext>
              </a:extLst>
            </p:cNvPr>
            <p:cNvSpPr/>
            <p:nvPr/>
          </p:nvSpPr>
          <p:spPr>
            <a:xfrm>
              <a:off x="5412663" y="3305041"/>
              <a:ext cx="400794" cy="220437"/>
            </a:xfrm>
            <a:custGeom>
              <a:avLst/>
              <a:gdLst>
                <a:gd name="connsiteX0" fmla="*/ 408810 w 400794"/>
                <a:gd name="connsiteY0" fmla="*/ 110419 h 220436"/>
                <a:gd name="connsiteX1" fmla="*/ 326747 w 400794"/>
                <a:gd name="connsiteY1" fmla="*/ 36773 h 220436"/>
                <a:gd name="connsiteX2" fmla="*/ 203603 w 400794"/>
                <a:gd name="connsiteY2" fmla="*/ 0 h 220436"/>
                <a:gd name="connsiteX3" fmla="*/ 82063 w 400794"/>
                <a:gd name="connsiteY3" fmla="*/ 36773 h 220436"/>
                <a:gd name="connsiteX4" fmla="*/ 0 w 400794"/>
                <a:gd name="connsiteY4" fmla="*/ 110419 h 220436"/>
                <a:gd name="connsiteX5" fmla="*/ 1603 w 400794"/>
                <a:gd name="connsiteY5" fmla="*/ 117132 h 220436"/>
                <a:gd name="connsiteX6" fmla="*/ 82063 w 400794"/>
                <a:gd name="connsiteY6" fmla="*/ 189074 h 220436"/>
                <a:gd name="connsiteX7" fmla="*/ 205207 w 400794"/>
                <a:gd name="connsiteY7" fmla="*/ 227551 h 220436"/>
                <a:gd name="connsiteX8" fmla="*/ 333260 w 400794"/>
                <a:gd name="connsiteY8" fmla="*/ 187371 h 220436"/>
                <a:gd name="connsiteX9" fmla="*/ 408810 w 400794"/>
                <a:gd name="connsiteY9" fmla="*/ 117132 h 220436"/>
                <a:gd name="connsiteX10" fmla="*/ 408810 w 400794"/>
                <a:gd name="connsiteY10" fmla="*/ 110419 h 220436"/>
                <a:gd name="connsiteX11" fmla="*/ 408810 w 400794"/>
                <a:gd name="connsiteY11" fmla="*/ 110419 h 22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794" h="220436">
                  <a:moveTo>
                    <a:pt x="408810" y="110419"/>
                  </a:moveTo>
                  <a:cubicBezTo>
                    <a:pt x="387468" y="83666"/>
                    <a:pt x="362819" y="60219"/>
                    <a:pt x="326747" y="36773"/>
                  </a:cubicBezTo>
                  <a:cubicBezTo>
                    <a:pt x="285666" y="11723"/>
                    <a:pt x="246288" y="0"/>
                    <a:pt x="203603" y="0"/>
                  </a:cubicBezTo>
                  <a:cubicBezTo>
                    <a:pt x="156009" y="0"/>
                    <a:pt x="124747" y="13427"/>
                    <a:pt x="82063" y="36773"/>
                  </a:cubicBezTo>
                  <a:cubicBezTo>
                    <a:pt x="49197" y="56813"/>
                    <a:pt x="19639" y="83566"/>
                    <a:pt x="0" y="110419"/>
                  </a:cubicBezTo>
                  <a:cubicBezTo>
                    <a:pt x="0" y="112122"/>
                    <a:pt x="0" y="115429"/>
                    <a:pt x="1603" y="117132"/>
                  </a:cubicBezTo>
                  <a:cubicBezTo>
                    <a:pt x="22945" y="148895"/>
                    <a:pt x="42685" y="163925"/>
                    <a:pt x="82063" y="189074"/>
                  </a:cubicBezTo>
                  <a:cubicBezTo>
                    <a:pt x="124747" y="214124"/>
                    <a:pt x="165829" y="227551"/>
                    <a:pt x="205207" y="227551"/>
                  </a:cubicBezTo>
                  <a:cubicBezTo>
                    <a:pt x="249595" y="227551"/>
                    <a:pt x="292279" y="214124"/>
                    <a:pt x="333260" y="187371"/>
                  </a:cubicBezTo>
                  <a:cubicBezTo>
                    <a:pt x="364422" y="167331"/>
                    <a:pt x="390774" y="143885"/>
                    <a:pt x="408810" y="117132"/>
                  </a:cubicBezTo>
                  <a:cubicBezTo>
                    <a:pt x="410413" y="117132"/>
                    <a:pt x="410413" y="112122"/>
                    <a:pt x="408810" y="110419"/>
                  </a:cubicBezTo>
                  <a:lnTo>
                    <a:pt x="408810" y="110419"/>
                  </a:lnTo>
                  <a:close/>
                </a:path>
              </a:pathLst>
            </a:custGeom>
            <a:solidFill>
              <a:srgbClr val="0078D4"/>
            </a:solidFill>
            <a:ln w="9990" cap="flat">
              <a:noFill/>
              <a:prstDash val="solid"/>
              <a:miter/>
            </a:ln>
          </p:spPr>
          <p:txBody>
            <a:bodyPr rtlCol="0" anchor="ctr"/>
            <a:lstStyle/>
            <a:p>
              <a:endParaRPr lang="en-US"/>
            </a:p>
          </p:txBody>
        </p:sp>
        <p:sp>
          <p:nvSpPr>
            <p:cNvPr id="39" name="Freeform: Shape 282">
              <a:extLst>
                <a:ext uri="{FF2B5EF4-FFF2-40B4-BE49-F238E27FC236}">
                  <a16:creationId xmlns:a16="http://schemas.microsoft.com/office/drawing/2014/main" id="{6DB3040F-68F8-6A3E-F479-D59147D44F97}"/>
                </a:ext>
              </a:extLst>
            </p:cNvPr>
            <p:cNvSpPr/>
            <p:nvPr/>
          </p:nvSpPr>
          <p:spPr>
            <a:xfrm>
              <a:off x="5521379" y="3326212"/>
              <a:ext cx="170338" cy="160318"/>
            </a:xfrm>
            <a:custGeom>
              <a:avLst/>
              <a:gdLst>
                <a:gd name="connsiteX0" fmla="*/ 180157 w 170337"/>
                <a:gd name="connsiteY0" fmla="*/ 49298 h 160317"/>
                <a:gd name="connsiteX1" fmla="*/ 96491 w 170337"/>
                <a:gd name="connsiteY1" fmla="*/ 0 h 160317"/>
                <a:gd name="connsiteX2" fmla="*/ 0 w 170337"/>
                <a:gd name="connsiteY2" fmla="*/ 97994 h 160317"/>
                <a:gd name="connsiteX3" fmla="*/ 26352 w 170337"/>
                <a:gd name="connsiteY3" fmla="*/ 165127 h 160317"/>
                <a:gd name="connsiteX4" fmla="*/ 180157 w 170337"/>
                <a:gd name="connsiteY4" fmla="*/ 49298 h 16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37" h="160317">
                  <a:moveTo>
                    <a:pt x="180157" y="49298"/>
                  </a:moveTo>
                  <a:cubicBezTo>
                    <a:pt x="163524" y="19839"/>
                    <a:pt x="132262" y="0"/>
                    <a:pt x="96491" y="0"/>
                  </a:cubicBezTo>
                  <a:cubicBezTo>
                    <a:pt x="43186" y="0"/>
                    <a:pt x="0" y="43887"/>
                    <a:pt x="0" y="97994"/>
                  </a:cubicBezTo>
                  <a:cubicBezTo>
                    <a:pt x="0" y="123945"/>
                    <a:pt x="10020" y="147592"/>
                    <a:pt x="26352" y="165127"/>
                  </a:cubicBezTo>
                  <a:lnTo>
                    <a:pt x="180157" y="49298"/>
                  </a:lnTo>
                  <a:close/>
                </a:path>
              </a:pathLst>
            </a:custGeom>
            <a:solidFill>
              <a:srgbClr val="50E6FF"/>
            </a:solidFill>
            <a:ln w="9990" cap="flat">
              <a:noFill/>
              <a:prstDash val="solid"/>
              <a:miter/>
            </a:ln>
          </p:spPr>
          <p:txBody>
            <a:bodyPr rtlCol="0" anchor="ctr"/>
            <a:lstStyle/>
            <a:p>
              <a:endParaRPr lang="en-US"/>
            </a:p>
          </p:txBody>
        </p:sp>
        <p:sp>
          <p:nvSpPr>
            <p:cNvPr id="40" name="Freeform: Shape 283">
              <a:extLst>
                <a:ext uri="{FF2B5EF4-FFF2-40B4-BE49-F238E27FC236}">
                  <a16:creationId xmlns:a16="http://schemas.microsoft.com/office/drawing/2014/main" id="{CB7E6742-5121-1718-8979-A7C164C52FE2}"/>
                </a:ext>
              </a:extLst>
            </p:cNvPr>
            <p:cNvSpPr/>
            <p:nvPr/>
          </p:nvSpPr>
          <p:spPr>
            <a:xfrm>
              <a:off x="5584403" y="3389137"/>
              <a:ext cx="60119" cy="60119"/>
            </a:xfrm>
            <a:custGeom>
              <a:avLst/>
              <a:gdLst>
                <a:gd name="connsiteX0" fmla="*/ 14328 w 60119"/>
                <a:gd name="connsiteY0" fmla="*/ 63726 h 60119"/>
                <a:gd name="connsiteX1" fmla="*/ 65229 w 60119"/>
                <a:gd name="connsiteY1" fmla="*/ 25350 h 60119"/>
                <a:gd name="connsiteX2" fmla="*/ 33366 w 60119"/>
                <a:gd name="connsiteY2" fmla="*/ 0 h 60119"/>
                <a:gd name="connsiteX3" fmla="*/ 0 w 60119"/>
                <a:gd name="connsiteY3" fmla="*/ 34969 h 60119"/>
                <a:gd name="connsiteX4" fmla="*/ 14328 w 60119"/>
                <a:gd name="connsiteY4" fmla="*/ 63726 h 6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9" h="60119">
                  <a:moveTo>
                    <a:pt x="14328" y="63726"/>
                  </a:moveTo>
                  <a:lnTo>
                    <a:pt x="65229" y="25350"/>
                  </a:lnTo>
                  <a:cubicBezTo>
                    <a:pt x="61221" y="10721"/>
                    <a:pt x="48496" y="0"/>
                    <a:pt x="33366" y="0"/>
                  </a:cubicBezTo>
                  <a:cubicBezTo>
                    <a:pt x="14930" y="0"/>
                    <a:pt x="0" y="15631"/>
                    <a:pt x="0" y="34969"/>
                  </a:cubicBezTo>
                  <a:cubicBezTo>
                    <a:pt x="100" y="46893"/>
                    <a:pt x="5711" y="57414"/>
                    <a:pt x="14328" y="63726"/>
                  </a:cubicBezTo>
                  <a:close/>
                </a:path>
              </a:pathLst>
            </a:custGeom>
            <a:solidFill>
              <a:srgbClr val="0078D4"/>
            </a:solidFill>
            <a:ln w="9990" cap="flat">
              <a:noFill/>
              <a:prstDash val="solid"/>
              <a:miter/>
            </a:ln>
          </p:spPr>
          <p:txBody>
            <a:bodyPr rtlCol="0" anchor="ctr"/>
            <a:lstStyle/>
            <a:p>
              <a:endParaRPr lang="en-US"/>
            </a:p>
          </p:txBody>
        </p:sp>
        <p:sp>
          <p:nvSpPr>
            <p:cNvPr id="41" name="Freeform: Shape 284">
              <a:extLst>
                <a:ext uri="{FF2B5EF4-FFF2-40B4-BE49-F238E27FC236}">
                  <a16:creationId xmlns:a16="http://schemas.microsoft.com/office/drawing/2014/main" id="{B92A6243-16AC-F4A9-5D7B-2FEB48C11CEB}"/>
                </a:ext>
              </a:extLst>
            </p:cNvPr>
            <p:cNvSpPr/>
            <p:nvPr/>
          </p:nvSpPr>
          <p:spPr>
            <a:xfrm>
              <a:off x="5411554" y="3267088"/>
              <a:ext cx="410814" cy="310615"/>
            </a:xfrm>
            <a:custGeom>
              <a:avLst/>
              <a:gdLst>
                <a:gd name="connsiteX0" fmla="*/ 0 w 410814"/>
                <a:gd name="connsiteY0" fmla="*/ 299711 h 310615"/>
                <a:gd name="connsiteX1" fmla="*/ 398601 w 410814"/>
                <a:gd name="connsiteY1" fmla="*/ 0 h 310615"/>
                <a:gd name="connsiteX2" fmla="*/ 412151 w 410814"/>
                <a:gd name="connsiteY2" fmla="*/ 18020 h 310615"/>
                <a:gd name="connsiteX3" fmla="*/ 13549 w 410814"/>
                <a:gd name="connsiteY3" fmla="*/ 317731 h 310615"/>
              </a:gdLst>
              <a:ahLst/>
              <a:cxnLst>
                <a:cxn ang="0">
                  <a:pos x="connsiteX0" y="connsiteY0"/>
                </a:cxn>
                <a:cxn ang="0">
                  <a:pos x="connsiteX1" y="connsiteY1"/>
                </a:cxn>
                <a:cxn ang="0">
                  <a:pos x="connsiteX2" y="connsiteY2"/>
                </a:cxn>
                <a:cxn ang="0">
                  <a:pos x="connsiteX3" y="connsiteY3"/>
                </a:cxn>
              </a:cxnLst>
              <a:rect l="l" t="t" r="r" b="b"/>
              <a:pathLst>
                <a:path w="410814" h="310615">
                  <a:moveTo>
                    <a:pt x="0" y="299711"/>
                  </a:moveTo>
                  <a:lnTo>
                    <a:pt x="398601" y="0"/>
                  </a:lnTo>
                  <a:lnTo>
                    <a:pt x="412151" y="18020"/>
                  </a:lnTo>
                  <a:lnTo>
                    <a:pt x="13549" y="317731"/>
                  </a:lnTo>
                  <a:close/>
                </a:path>
              </a:pathLst>
            </a:custGeom>
            <a:solidFill>
              <a:srgbClr val="50E6FF"/>
            </a:solidFill>
            <a:ln w="9990" cap="flat">
              <a:noFill/>
              <a:prstDash val="solid"/>
              <a:miter/>
            </a:ln>
          </p:spPr>
          <p:txBody>
            <a:bodyPr rtlCol="0" anchor="ctr"/>
            <a:lstStyle/>
            <a:p>
              <a:endParaRPr lang="en-US"/>
            </a:p>
          </p:txBody>
        </p:sp>
      </p:grpSp>
      <p:grpSp>
        <p:nvGrpSpPr>
          <p:cNvPr id="42" name="virtual network 2">
            <a:extLst>
              <a:ext uri="{FF2B5EF4-FFF2-40B4-BE49-F238E27FC236}">
                <a16:creationId xmlns:a16="http://schemas.microsoft.com/office/drawing/2014/main" id="{59DFBED7-4872-368F-C9B8-6136A097F25F}"/>
              </a:ext>
              <a:ext uri="{C183D7F6-B498-43B3-948B-1728B52AA6E4}">
                <adec:decorative xmlns:adec="http://schemas.microsoft.com/office/drawing/2017/decorative" val="1"/>
              </a:ext>
            </a:extLst>
          </p:cNvPr>
          <p:cNvGrpSpPr/>
          <p:nvPr/>
        </p:nvGrpSpPr>
        <p:grpSpPr>
          <a:xfrm>
            <a:off x="6001305" y="3031683"/>
            <a:ext cx="603489" cy="603489"/>
            <a:chOff x="4441245" y="3002053"/>
            <a:chExt cx="498751" cy="498751"/>
          </a:xfrm>
        </p:grpSpPr>
        <p:sp>
          <p:nvSpPr>
            <p:cNvPr id="43" name="Freeform: Shape 529">
              <a:extLst>
                <a:ext uri="{FF2B5EF4-FFF2-40B4-BE49-F238E27FC236}">
                  <a16:creationId xmlns:a16="http://schemas.microsoft.com/office/drawing/2014/main" id="{B4129BB1-AA65-5A25-C52E-8C9FC9E7EA18}"/>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rgbClr val="0078D4"/>
            </a:solidFill>
            <a:ln w="5159" cap="flat">
              <a:noFill/>
              <a:prstDash val="solid"/>
              <a:miter/>
            </a:ln>
          </p:spPr>
          <p:txBody>
            <a:bodyPr rtlCol="0" anchor="ctr"/>
            <a:lstStyle/>
            <a:p>
              <a:endParaRPr lang="en-US"/>
            </a:p>
          </p:txBody>
        </p:sp>
        <p:sp>
          <p:nvSpPr>
            <p:cNvPr id="44" name="Freeform: Shape 530">
              <a:extLst>
                <a:ext uri="{FF2B5EF4-FFF2-40B4-BE49-F238E27FC236}">
                  <a16:creationId xmlns:a16="http://schemas.microsoft.com/office/drawing/2014/main" id="{5BD93A2C-5FCC-84B4-18D6-730E60E188FA}"/>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0078D4"/>
            </a:solidFill>
            <a:ln w="5159" cap="flat">
              <a:noFill/>
              <a:prstDash val="solid"/>
              <a:miter/>
            </a:ln>
          </p:spPr>
          <p:txBody>
            <a:bodyPr rtlCol="0" anchor="ctr"/>
            <a:lstStyle/>
            <a:p>
              <a:endParaRPr lang="en-US"/>
            </a:p>
          </p:txBody>
        </p:sp>
        <p:sp>
          <p:nvSpPr>
            <p:cNvPr id="45" name="Freeform: Shape 531">
              <a:extLst>
                <a:ext uri="{FF2B5EF4-FFF2-40B4-BE49-F238E27FC236}">
                  <a16:creationId xmlns:a16="http://schemas.microsoft.com/office/drawing/2014/main" id="{AEDC6A0A-DA50-F09D-AE27-78076F6E7CC8}"/>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rgbClr val="0078D4"/>
            </a:solidFill>
            <a:ln w="5159"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EFD60E82-C5AB-AAFF-250D-D68D1CAD7856}"/>
              </a:ext>
              <a:ext uri="{C183D7F6-B498-43B3-948B-1728B52AA6E4}">
                <adec:decorative xmlns:adec="http://schemas.microsoft.com/office/drawing/2017/decorative" val="1"/>
              </a:ext>
            </a:extLst>
          </p:cNvPr>
          <p:cNvGrpSpPr/>
          <p:nvPr/>
        </p:nvGrpSpPr>
        <p:grpSpPr>
          <a:xfrm>
            <a:off x="6036015" y="1667040"/>
            <a:ext cx="534069" cy="456448"/>
            <a:chOff x="7820966" y="2823313"/>
            <a:chExt cx="401254" cy="342936"/>
          </a:xfrm>
        </p:grpSpPr>
        <p:sp>
          <p:nvSpPr>
            <p:cNvPr id="47" name="Freeform: Shape 339">
              <a:extLst>
                <a:ext uri="{FF2B5EF4-FFF2-40B4-BE49-F238E27FC236}">
                  <a16:creationId xmlns:a16="http://schemas.microsoft.com/office/drawing/2014/main" id="{CCF2D177-1502-E646-092B-F2C60793C681}"/>
                </a:ext>
              </a:extLst>
            </p:cNvPr>
            <p:cNvSpPr/>
            <p:nvPr/>
          </p:nvSpPr>
          <p:spPr>
            <a:xfrm>
              <a:off x="7823347" y="2888560"/>
              <a:ext cx="140963"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50E6FF"/>
            </a:solidFill>
            <a:ln w="9525" cap="flat">
              <a:noFill/>
              <a:prstDash val="solid"/>
              <a:miter/>
            </a:ln>
          </p:spPr>
          <p:txBody>
            <a:bodyPr rtlCol="0" anchor="ctr"/>
            <a:lstStyle/>
            <a:p>
              <a:endParaRPr lang="en-US"/>
            </a:p>
          </p:txBody>
        </p:sp>
        <p:sp>
          <p:nvSpPr>
            <p:cNvPr id="48" name="Freeform: Shape 340">
              <a:extLst>
                <a:ext uri="{FF2B5EF4-FFF2-40B4-BE49-F238E27FC236}">
                  <a16:creationId xmlns:a16="http://schemas.microsoft.com/office/drawing/2014/main" id="{16D4715A-E8C5-187D-840B-298BBABA877B}"/>
                </a:ext>
              </a:extLst>
            </p:cNvPr>
            <p:cNvSpPr/>
            <p:nvPr/>
          </p:nvSpPr>
          <p:spPr>
            <a:xfrm>
              <a:off x="7823347" y="2953807"/>
              <a:ext cx="82228" cy="43072"/>
            </a:xfrm>
            <a:custGeom>
              <a:avLst/>
              <a:gdLst>
                <a:gd name="connsiteX0" fmla="*/ 3307 w 92608"/>
                <a:gd name="connsiteY0" fmla="*/ 48626 h 48508"/>
                <a:gd name="connsiteX1" fmla="*/ 91192 w 92608"/>
                <a:gd name="connsiteY1" fmla="*/ 48626 h 48508"/>
                <a:gd name="connsiteX2" fmla="*/ 91192 w 92608"/>
                <a:gd name="connsiteY2" fmla="*/ 3307 h 48508"/>
                <a:gd name="connsiteX3" fmla="*/ 3307 w 92608"/>
                <a:gd name="connsiteY3" fmla="*/ 3307 h 48508"/>
                <a:gd name="connsiteX4" fmla="*/ 3307 w 92608"/>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8" h="48508">
                  <a:moveTo>
                    <a:pt x="3307" y="48626"/>
                  </a:moveTo>
                  <a:lnTo>
                    <a:pt x="91192" y="48626"/>
                  </a:lnTo>
                  <a:lnTo>
                    <a:pt x="91192" y="3307"/>
                  </a:lnTo>
                  <a:lnTo>
                    <a:pt x="3307" y="3307"/>
                  </a:lnTo>
                  <a:lnTo>
                    <a:pt x="3307" y="48626"/>
                  </a:lnTo>
                  <a:close/>
                </a:path>
              </a:pathLst>
            </a:custGeom>
            <a:solidFill>
              <a:srgbClr val="0078D4"/>
            </a:solidFill>
            <a:ln w="9525" cap="flat">
              <a:noFill/>
              <a:prstDash val="solid"/>
              <a:miter/>
            </a:ln>
          </p:spPr>
          <p:txBody>
            <a:bodyPr rtlCol="0" anchor="ctr"/>
            <a:lstStyle/>
            <a:p>
              <a:endParaRPr lang="en-US"/>
            </a:p>
          </p:txBody>
        </p:sp>
        <p:grpSp>
          <p:nvGrpSpPr>
            <p:cNvPr id="49" name="Group 48">
              <a:extLst>
                <a:ext uri="{FF2B5EF4-FFF2-40B4-BE49-F238E27FC236}">
                  <a16:creationId xmlns:a16="http://schemas.microsoft.com/office/drawing/2014/main" id="{76976699-4900-A3B3-6745-CB14976E920D}"/>
                </a:ext>
              </a:extLst>
            </p:cNvPr>
            <p:cNvGrpSpPr/>
            <p:nvPr/>
          </p:nvGrpSpPr>
          <p:grpSpPr>
            <a:xfrm>
              <a:off x="7972585" y="2904655"/>
              <a:ext cx="249635" cy="261594"/>
              <a:chOff x="8016251" y="2848948"/>
              <a:chExt cx="226941" cy="237813"/>
            </a:xfrm>
          </p:grpSpPr>
          <p:sp>
            <p:nvSpPr>
              <p:cNvPr id="51" name="Freeform: Shape 343">
                <a:extLst>
                  <a:ext uri="{FF2B5EF4-FFF2-40B4-BE49-F238E27FC236}">
                    <a16:creationId xmlns:a16="http://schemas.microsoft.com/office/drawing/2014/main" id="{F8473D78-5CEA-757B-AB22-AD2297493944}"/>
                  </a:ext>
                </a:extLst>
              </p:cNvPr>
              <p:cNvSpPr/>
              <p:nvPr/>
            </p:nvSpPr>
            <p:spPr>
              <a:xfrm>
                <a:off x="8132843" y="2976413"/>
                <a:ext cx="110349" cy="110348"/>
              </a:xfrm>
              <a:custGeom>
                <a:avLst/>
                <a:gdLst>
                  <a:gd name="connsiteX0" fmla="*/ 34562 w 136707"/>
                  <a:gd name="connsiteY0" fmla="*/ 3307 h 136706"/>
                  <a:gd name="connsiteX1" fmla="*/ 3307 w 136707"/>
                  <a:gd name="connsiteY1" fmla="*/ 34562 h 136706"/>
                  <a:gd name="connsiteX2" fmla="*/ 105778 w 136707"/>
                  <a:gd name="connsiteY2" fmla="*/ 137032 h 136706"/>
                  <a:gd name="connsiteX3" fmla="*/ 137033 w 136707"/>
                  <a:gd name="connsiteY3" fmla="*/ 105777 h 136706"/>
                  <a:gd name="connsiteX4" fmla="*/ 34562 w 136707"/>
                  <a:gd name="connsiteY4" fmla="*/ 3307 h 13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07" h="136706">
                    <a:moveTo>
                      <a:pt x="34562" y="3307"/>
                    </a:moveTo>
                    <a:lnTo>
                      <a:pt x="3307" y="34562"/>
                    </a:lnTo>
                    <a:lnTo>
                      <a:pt x="105778" y="137032"/>
                    </a:lnTo>
                    <a:lnTo>
                      <a:pt x="137033" y="105777"/>
                    </a:lnTo>
                    <a:lnTo>
                      <a:pt x="34562" y="3307"/>
                    </a:lnTo>
                    <a:close/>
                  </a:path>
                </a:pathLst>
              </a:custGeom>
              <a:solidFill>
                <a:srgbClr val="50E6FF"/>
              </a:solidFill>
              <a:ln w="9525" cap="flat">
                <a:noFill/>
                <a:prstDash val="solid"/>
                <a:miter/>
              </a:ln>
            </p:spPr>
            <p:txBody>
              <a:bodyPr rtlCol="0" anchor="ctr"/>
              <a:lstStyle/>
              <a:p>
                <a:endParaRPr lang="en-US"/>
              </a:p>
            </p:txBody>
          </p:sp>
          <p:sp>
            <p:nvSpPr>
              <p:cNvPr id="52" name="Freeform: Shape 344">
                <a:extLst>
                  <a:ext uri="{FF2B5EF4-FFF2-40B4-BE49-F238E27FC236}">
                    <a16:creationId xmlns:a16="http://schemas.microsoft.com/office/drawing/2014/main" id="{90DFCD25-FE6C-DF28-5BBB-EB0D97D176D6}"/>
                  </a:ext>
                </a:extLst>
              </p:cNvPr>
              <p:cNvSpPr/>
              <p:nvPr/>
            </p:nvSpPr>
            <p:spPr>
              <a:xfrm>
                <a:off x="8016251" y="2848948"/>
                <a:ext cx="185102" cy="185100"/>
              </a:xfrm>
              <a:custGeom>
                <a:avLst/>
                <a:gdLst>
                  <a:gd name="connsiteX0" fmla="*/ 115154 w 229315"/>
                  <a:gd name="connsiteY0" fmla="*/ 3307 h 229314"/>
                  <a:gd name="connsiteX1" fmla="*/ 3307 w 229315"/>
                  <a:gd name="connsiteY1" fmla="*/ 115154 h 229314"/>
                  <a:gd name="connsiteX2" fmla="*/ 115154 w 229315"/>
                  <a:gd name="connsiteY2" fmla="*/ 227000 h 229314"/>
                  <a:gd name="connsiteX3" fmla="*/ 227001 w 229315"/>
                  <a:gd name="connsiteY3" fmla="*/ 115154 h 229314"/>
                  <a:gd name="connsiteX4" fmla="*/ 115154 w 229315"/>
                  <a:gd name="connsiteY4" fmla="*/ 3307 h 229314"/>
                  <a:gd name="connsiteX5" fmla="*/ 115154 w 229315"/>
                  <a:gd name="connsiteY5" fmla="*/ 182425 h 229314"/>
                  <a:gd name="connsiteX6" fmla="*/ 47957 w 229315"/>
                  <a:gd name="connsiteY6" fmla="*/ 115228 h 229314"/>
                  <a:gd name="connsiteX7" fmla="*/ 115154 w 229315"/>
                  <a:gd name="connsiteY7" fmla="*/ 48031 h 229314"/>
                  <a:gd name="connsiteX8" fmla="*/ 182352 w 229315"/>
                  <a:gd name="connsiteY8" fmla="*/ 115228 h 229314"/>
                  <a:gd name="connsiteX9" fmla="*/ 115154 w 229315"/>
                  <a:gd name="connsiteY9" fmla="*/ 182425 h 2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15" h="229314">
                    <a:moveTo>
                      <a:pt x="115154" y="3307"/>
                    </a:moveTo>
                    <a:cubicBezTo>
                      <a:pt x="53389" y="3307"/>
                      <a:pt x="3307" y="53389"/>
                      <a:pt x="3307" y="115154"/>
                    </a:cubicBezTo>
                    <a:cubicBezTo>
                      <a:pt x="3307" y="176918"/>
                      <a:pt x="53389" y="227000"/>
                      <a:pt x="115154" y="227000"/>
                    </a:cubicBezTo>
                    <a:cubicBezTo>
                      <a:pt x="176919" y="227000"/>
                      <a:pt x="227001" y="176918"/>
                      <a:pt x="227001" y="115154"/>
                    </a:cubicBezTo>
                    <a:cubicBezTo>
                      <a:pt x="227001" y="53389"/>
                      <a:pt x="176919" y="3307"/>
                      <a:pt x="115154" y="3307"/>
                    </a:cubicBezTo>
                    <a:close/>
                    <a:moveTo>
                      <a:pt x="115154" y="182425"/>
                    </a:moveTo>
                    <a:cubicBezTo>
                      <a:pt x="78021" y="182425"/>
                      <a:pt x="47957" y="152361"/>
                      <a:pt x="47957" y="115228"/>
                    </a:cubicBezTo>
                    <a:cubicBezTo>
                      <a:pt x="47957" y="78095"/>
                      <a:pt x="78021" y="48031"/>
                      <a:pt x="115154" y="48031"/>
                    </a:cubicBezTo>
                    <a:cubicBezTo>
                      <a:pt x="152288" y="48031"/>
                      <a:pt x="182352" y="78095"/>
                      <a:pt x="182352" y="115228"/>
                    </a:cubicBezTo>
                    <a:cubicBezTo>
                      <a:pt x="182352" y="152361"/>
                      <a:pt x="152288" y="182425"/>
                      <a:pt x="115154" y="182425"/>
                    </a:cubicBezTo>
                    <a:close/>
                  </a:path>
                </a:pathLst>
              </a:custGeom>
              <a:solidFill>
                <a:srgbClr val="50E6FF"/>
              </a:solidFill>
              <a:ln w="9525" cap="flat">
                <a:noFill/>
                <a:prstDash val="solid"/>
                <a:miter/>
              </a:ln>
            </p:spPr>
            <p:txBody>
              <a:bodyPr rtlCol="0" anchor="ctr"/>
              <a:lstStyle/>
              <a:p>
                <a:endParaRPr lang="en-US"/>
              </a:p>
            </p:txBody>
          </p:sp>
        </p:grpSp>
        <p:sp>
          <p:nvSpPr>
            <p:cNvPr id="50" name="Freeform: Shape 342">
              <a:extLst>
                <a:ext uri="{FF2B5EF4-FFF2-40B4-BE49-F238E27FC236}">
                  <a16:creationId xmlns:a16="http://schemas.microsoft.com/office/drawing/2014/main" id="{C0FE9408-FB07-AF09-CB73-65EC2C1A6074}"/>
                </a:ext>
              </a:extLst>
            </p:cNvPr>
            <p:cNvSpPr/>
            <p:nvPr/>
          </p:nvSpPr>
          <p:spPr>
            <a:xfrm>
              <a:off x="7820966" y="2823313"/>
              <a:ext cx="274320"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0078D4"/>
            </a:solidFill>
            <a:ln w="9525" cap="flat">
              <a:noFill/>
              <a:prstDash val="solid"/>
              <a:miter/>
            </a:ln>
          </p:spPr>
          <p:txBody>
            <a:bodyPr rtlCol="0" anchor="ctr"/>
            <a:lstStyle/>
            <a:p>
              <a:endParaRPr lang="en-US"/>
            </a:p>
          </p:txBody>
        </p:sp>
      </p:grpSp>
      <p:sp>
        <p:nvSpPr>
          <p:cNvPr id="4" name="Title 3">
            <a:extLst>
              <a:ext uri="{FF2B5EF4-FFF2-40B4-BE49-F238E27FC236}">
                <a16:creationId xmlns:a16="http://schemas.microsoft.com/office/drawing/2014/main" id="{4C9EDB61-582B-9835-A73C-0FC97B6D0EEF}"/>
              </a:ext>
            </a:extLst>
          </p:cNvPr>
          <p:cNvSpPr>
            <a:spLocks noGrp="1"/>
          </p:cNvSpPr>
          <p:nvPr>
            <p:ph type="title"/>
          </p:nvPr>
        </p:nvSpPr>
        <p:spPr>
          <a:xfrm>
            <a:off x="539999" y="430035"/>
            <a:ext cx="3828801" cy="1107996"/>
          </a:xfrm>
        </p:spPr>
        <p:txBody>
          <a:bodyPr vert="horz" wrap="square" lIns="0" tIns="0" rIns="0" bIns="0" rtlCol="0" anchor="t" anchorCtr="0">
            <a:spAutoFit/>
          </a:bodyPr>
          <a:lstStyle/>
          <a:p>
            <a:r>
              <a:rPr lang="en-AU" sz="3600" dirty="0"/>
              <a:t>GitHub Advanced </a:t>
            </a:r>
            <a:r>
              <a:rPr lang="en-AU" sz="3600"/>
              <a:t>Security capabilities</a:t>
            </a:r>
            <a:endParaRPr lang="en-GB" sz="3600" dirty="0"/>
          </a:p>
        </p:txBody>
      </p:sp>
    </p:spTree>
    <p:extLst>
      <p:ext uri="{BB962C8B-B14F-4D97-AF65-F5344CB8AC3E}">
        <p14:creationId xmlns:p14="http://schemas.microsoft.com/office/powerpoint/2010/main" val="67510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grpId="1" nodeType="withEffect">
                                  <p:stCondLst>
                                    <p:cond delay="200"/>
                                  </p:stCondLst>
                                  <p:childTnLst>
                                    <p:animMotion origin="layout" path="M 2.08333E-6 7.40741E-7 L 2.08333E-6 0.03542 " pathEditMode="relative" rAng="0" ptsTypes="AA">
                                      <p:cBhvr>
                                        <p:cTn id="9" dur="700" spd="-100000" fill="hold"/>
                                        <p:tgtEl>
                                          <p:spTgt spid="3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nodeType="withEffect">
                                  <p:stCondLst>
                                    <p:cond delay="200"/>
                                  </p:stCondLst>
                                  <p:childTnLst>
                                    <p:animMotion origin="layout" path="M 2.91667E-6 1.11111E-6 L 2.91667E-6 0.03542 " pathEditMode="relative" rAng="0" ptsTypes="AA">
                                      <p:cBhvr>
                                        <p:cTn id="14" dur="700" spd="-100000" fill="hold"/>
                                        <p:tgtEl>
                                          <p:spTgt spid="46"/>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42" presetClass="path" presetSubtype="0" decel="100000" fill="hold" grpId="1" nodeType="withEffect">
                                  <p:stCondLst>
                                    <p:cond delay="400"/>
                                  </p:stCondLst>
                                  <p:childTnLst>
                                    <p:animMotion origin="layout" path="M 2.08333E-6 3.7037E-7 L 2.08333E-6 0.03542 " pathEditMode="relative" rAng="0" ptsTypes="AA">
                                      <p:cBhvr>
                                        <p:cTn id="22" dur="700" spd="-100000" fill="hold"/>
                                        <p:tgtEl>
                                          <p:spTgt spid="34"/>
                                        </p:tgtEl>
                                        <p:attrNameLst>
                                          <p:attrName>ppt_x</p:attrName>
                                          <p:attrName>ppt_y</p:attrName>
                                        </p:attrNameLst>
                                      </p:cBhvr>
                                      <p:rCtr x="0" y="1759"/>
                                    </p:animMotion>
                                  </p:childTnLst>
                                </p:cTn>
                              </p:par>
                              <p:par>
                                <p:cTn id="23" presetID="10" presetClass="entr" presetSubtype="0" fill="hold" nodeType="withEffect">
                                  <p:stCondLst>
                                    <p:cond delay="4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42" presetClass="path" presetSubtype="0" decel="100000" fill="hold" nodeType="withEffect">
                                  <p:stCondLst>
                                    <p:cond delay="400"/>
                                  </p:stCondLst>
                                  <p:childTnLst>
                                    <p:animMotion origin="layout" path="M 2.91667E-6 -1.11111E-6 L 2.91667E-6 0.03542 " pathEditMode="relative" rAng="0" ptsTypes="AA">
                                      <p:cBhvr>
                                        <p:cTn id="27" dur="700" spd="-100000" fill="hold"/>
                                        <p:tgtEl>
                                          <p:spTgt spid="42"/>
                                        </p:tgtEl>
                                        <p:attrNameLst>
                                          <p:attrName>ppt_x</p:attrName>
                                          <p:attrName>ppt_y</p:attrName>
                                        </p:attrNameLst>
                                      </p:cBhvr>
                                      <p:rCtr x="0" y="1759"/>
                                    </p:animMotion>
                                  </p:childTnLst>
                                </p:cTn>
                              </p:par>
                              <p:par>
                                <p:cTn id="28" presetID="10" presetClass="entr" presetSubtype="0" fill="hold" nodeType="withEffect">
                                  <p:stCondLst>
                                    <p:cond delay="6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60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42" presetClass="path" presetSubtype="0" decel="100000" fill="hold" grpId="1" nodeType="withEffect">
                                  <p:stCondLst>
                                    <p:cond delay="600"/>
                                  </p:stCondLst>
                                  <p:childTnLst>
                                    <p:animMotion origin="layout" path="M 2.08333E-6 4.44444E-6 L 2.08333E-6 0.03541 " pathEditMode="relative" rAng="0" ptsTypes="AA">
                                      <p:cBhvr>
                                        <p:cTn id="35" dur="700" spd="-100000" fill="hold"/>
                                        <p:tgtEl>
                                          <p:spTgt spid="33"/>
                                        </p:tgtEl>
                                        <p:attrNameLst>
                                          <p:attrName>ppt_x</p:attrName>
                                          <p:attrName>ppt_y</p:attrName>
                                        </p:attrNameLst>
                                      </p:cBhvr>
                                      <p:rCtr x="0" y="1759"/>
                                    </p:animMotion>
                                  </p:childTnLst>
                                </p:cTn>
                              </p:par>
                              <p:par>
                                <p:cTn id="36" presetID="10" presetClass="entr" presetSubtype="0" fill="hold" nodeType="withEffect">
                                  <p:stCondLst>
                                    <p:cond delay="60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42" presetClass="path" presetSubtype="0" decel="100000" fill="hold" nodeType="withEffect">
                                  <p:stCondLst>
                                    <p:cond delay="600"/>
                                  </p:stCondLst>
                                  <p:childTnLst>
                                    <p:animMotion origin="layout" path="M 2.91667E-6 4.44444E-6 L 2.91667E-6 0.03541 " pathEditMode="relative" rAng="0" ptsTypes="AA">
                                      <p:cBhvr>
                                        <p:cTn id="40"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P spid="3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D86AD72F-398D-4BDF-5ED2-90F5FC0800B4}"/>
              </a:ext>
              <a:ext uri="{C183D7F6-B498-43B3-948B-1728B52AA6E4}">
                <adec:decorative xmlns:adec="http://schemas.microsoft.com/office/drawing/2017/decorative" val="1"/>
              </a:ext>
            </a:extLst>
          </p:cNvPr>
          <p:cNvGrpSpPr/>
          <p:nvPr/>
        </p:nvGrpSpPr>
        <p:grpSpPr>
          <a:xfrm>
            <a:off x="5957798" y="1617779"/>
            <a:ext cx="646224" cy="552302"/>
            <a:chOff x="7820966" y="2823313"/>
            <a:chExt cx="401254" cy="342936"/>
          </a:xfrm>
        </p:grpSpPr>
        <p:sp>
          <p:nvSpPr>
            <p:cNvPr id="57" name="Freeform: Shape 339">
              <a:extLst>
                <a:ext uri="{FF2B5EF4-FFF2-40B4-BE49-F238E27FC236}">
                  <a16:creationId xmlns:a16="http://schemas.microsoft.com/office/drawing/2014/main" id="{1456AB6F-5DE6-F51A-4653-441780C96369}"/>
                </a:ext>
              </a:extLst>
            </p:cNvPr>
            <p:cNvSpPr/>
            <p:nvPr/>
          </p:nvSpPr>
          <p:spPr>
            <a:xfrm>
              <a:off x="7823347" y="2888560"/>
              <a:ext cx="140963"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50E6FF"/>
            </a:solidFill>
            <a:ln w="9525" cap="flat">
              <a:noFill/>
              <a:prstDash val="solid"/>
              <a:miter/>
            </a:ln>
          </p:spPr>
          <p:txBody>
            <a:bodyPr rtlCol="0" anchor="ctr"/>
            <a:lstStyle/>
            <a:p>
              <a:endParaRPr lang="en-US"/>
            </a:p>
          </p:txBody>
        </p:sp>
        <p:sp>
          <p:nvSpPr>
            <p:cNvPr id="58" name="Freeform: Shape 340">
              <a:extLst>
                <a:ext uri="{FF2B5EF4-FFF2-40B4-BE49-F238E27FC236}">
                  <a16:creationId xmlns:a16="http://schemas.microsoft.com/office/drawing/2014/main" id="{C3001935-ECA9-A4A2-88FC-BD91C4BF9180}"/>
                </a:ext>
              </a:extLst>
            </p:cNvPr>
            <p:cNvSpPr/>
            <p:nvPr/>
          </p:nvSpPr>
          <p:spPr>
            <a:xfrm>
              <a:off x="7823347" y="2953807"/>
              <a:ext cx="82228" cy="43072"/>
            </a:xfrm>
            <a:custGeom>
              <a:avLst/>
              <a:gdLst>
                <a:gd name="connsiteX0" fmla="*/ 3307 w 92608"/>
                <a:gd name="connsiteY0" fmla="*/ 48626 h 48508"/>
                <a:gd name="connsiteX1" fmla="*/ 91192 w 92608"/>
                <a:gd name="connsiteY1" fmla="*/ 48626 h 48508"/>
                <a:gd name="connsiteX2" fmla="*/ 91192 w 92608"/>
                <a:gd name="connsiteY2" fmla="*/ 3307 h 48508"/>
                <a:gd name="connsiteX3" fmla="*/ 3307 w 92608"/>
                <a:gd name="connsiteY3" fmla="*/ 3307 h 48508"/>
                <a:gd name="connsiteX4" fmla="*/ 3307 w 92608"/>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8" h="48508">
                  <a:moveTo>
                    <a:pt x="3307" y="48626"/>
                  </a:moveTo>
                  <a:lnTo>
                    <a:pt x="91192" y="48626"/>
                  </a:lnTo>
                  <a:lnTo>
                    <a:pt x="91192" y="3307"/>
                  </a:lnTo>
                  <a:lnTo>
                    <a:pt x="3307" y="3307"/>
                  </a:lnTo>
                  <a:lnTo>
                    <a:pt x="3307" y="48626"/>
                  </a:lnTo>
                  <a:close/>
                </a:path>
              </a:pathLst>
            </a:custGeom>
            <a:solidFill>
              <a:srgbClr val="0078D4"/>
            </a:solidFill>
            <a:ln w="9525" cap="flat">
              <a:noFill/>
              <a:prstDash val="solid"/>
              <a:miter/>
            </a:ln>
          </p:spPr>
          <p:txBody>
            <a:bodyPr rtlCol="0" anchor="ctr"/>
            <a:lstStyle/>
            <a:p>
              <a:endParaRPr lang="en-US"/>
            </a:p>
          </p:txBody>
        </p:sp>
        <p:grpSp>
          <p:nvGrpSpPr>
            <p:cNvPr id="59" name="Group 58">
              <a:extLst>
                <a:ext uri="{FF2B5EF4-FFF2-40B4-BE49-F238E27FC236}">
                  <a16:creationId xmlns:a16="http://schemas.microsoft.com/office/drawing/2014/main" id="{C8311536-B907-FE14-3A08-900CF53E70B0}"/>
                </a:ext>
              </a:extLst>
            </p:cNvPr>
            <p:cNvGrpSpPr/>
            <p:nvPr/>
          </p:nvGrpSpPr>
          <p:grpSpPr>
            <a:xfrm>
              <a:off x="7972585" y="2904655"/>
              <a:ext cx="249635" cy="261594"/>
              <a:chOff x="8016251" y="2848948"/>
              <a:chExt cx="226941" cy="237813"/>
            </a:xfrm>
          </p:grpSpPr>
          <p:sp>
            <p:nvSpPr>
              <p:cNvPr id="61" name="Freeform: Shape 343">
                <a:extLst>
                  <a:ext uri="{FF2B5EF4-FFF2-40B4-BE49-F238E27FC236}">
                    <a16:creationId xmlns:a16="http://schemas.microsoft.com/office/drawing/2014/main" id="{EFF9DAE4-14CA-C6A2-A3DF-22618667A4DB}"/>
                  </a:ext>
                </a:extLst>
              </p:cNvPr>
              <p:cNvSpPr/>
              <p:nvPr/>
            </p:nvSpPr>
            <p:spPr>
              <a:xfrm>
                <a:off x="8132843" y="2976413"/>
                <a:ext cx="110349" cy="110348"/>
              </a:xfrm>
              <a:custGeom>
                <a:avLst/>
                <a:gdLst>
                  <a:gd name="connsiteX0" fmla="*/ 34562 w 136707"/>
                  <a:gd name="connsiteY0" fmla="*/ 3307 h 136706"/>
                  <a:gd name="connsiteX1" fmla="*/ 3307 w 136707"/>
                  <a:gd name="connsiteY1" fmla="*/ 34562 h 136706"/>
                  <a:gd name="connsiteX2" fmla="*/ 105778 w 136707"/>
                  <a:gd name="connsiteY2" fmla="*/ 137032 h 136706"/>
                  <a:gd name="connsiteX3" fmla="*/ 137033 w 136707"/>
                  <a:gd name="connsiteY3" fmla="*/ 105777 h 136706"/>
                  <a:gd name="connsiteX4" fmla="*/ 34562 w 136707"/>
                  <a:gd name="connsiteY4" fmla="*/ 3307 h 13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07" h="136706">
                    <a:moveTo>
                      <a:pt x="34562" y="3307"/>
                    </a:moveTo>
                    <a:lnTo>
                      <a:pt x="3307" y="34562"/>
                    </a:lnTo>
                    <a:lnTo>
                      <a:pt x="105778" y="137032"/>
                    </a:lnTo>
                    <a:lnTo>
                      <a:pt x="137033" y="105777"/>
                    </a:lnTo>
                    <a:lnTo>
                      <a:pt x="34562" y="3307"/>
                    </a:lnTo>
                    <a:close/>
                  </a:path>
                </a:pathLst>
              </a:custGeom>
              <a:solidFill>
                <a:srgbClr val="50E6FF"/>
              </a:solidFill>
              <a:ln w="9525" cap="flat">
                <a:noFill/>
                <a:prstDash val="solid"/>
                <a:miter/>
              </a:ln>
            </p:spPr>
            <p:txBody>
              <a:bodyPr rtlCol="0" anchor="ctr"/>
              <a:lstStyle/>
              <a:p>
                <a:endParaRPr lang="en-US"/>
              </a:p>
            </p:txBody>
          </p:sp>
          <p:sp>
            <p:nvSpPr>
              <p:cNvPr id="62" name="Freeform: Shape 344">
                <a:extLst>
                  <a:ext uri="{FF2B5EF4-FFF2-40B4-BE49-F238E27FC236}">
                    <a16:creationId xmlns:a16="http://schemas.microsoft.com/office/drawing/2014/main" id="{F2AADA38-7FE7-0645-2209-1F47FA887BF3}"/>
                  </a:ext>
                </a:extLst>
              </p:cNvPr>
              <p:cNvSpPr/>
              <p:nvPr/>
            </p:nvSpPr>
            <p:spPr>
              <a:xfrm>
                <a:off x="8016251" y="2848948"/>
                <a:ext cx="185102" cy="185100"/>
              </a:xfrm>
              <a:custGeom>
                <a:avLst/>
                <a:gdLst>
                  <a:gd name="connsiteX0" fmla="*/ 115154 w 229315"/>
                  <a:gd name="connsiteY0" fmla="*/ 3307 h 229314"/>
                  <a:gd name="connsiteX1" fmla="*/ 3307 w 229315"/>
                  <a:gd name="connsiteY1" fmla="*/ 115154 h 229314"/>
                  <a:gd name="connsiteX2" fmla="*/ 115154 w 229315"/>
                  <a:gd name="connsiteY2" fmla="*/ 227000 h 229314"/>
                  <a:gd name="connsiteX3" fmla="*/ 227001 w 229315"/>
                  <a:gd name="connsiteY3" fmla="*/ 115154 h 229314"/>
                  <a:gd name="connsiteX4" fmla="*/ 115154 w 229315"/>
                  <a:gd name="connsiteY4" fmla="*/ 3307 h 229314"/>
                  <a:gd name="connsiteX5" fmla="*/ 115154 w 229315"/>
                  <a:gd name="connsiteY5" fmla="*/ 182425 h 229314"/>
                  <a:gd name="connsiteX6" fmla="*/ 47957 w 229315"/>
                  <a:gd name="connsiteY6" fmla="*/ 115228 h 229314"/>
                  <a:gd name="connsiteX7" fmla="*/ 115154 w 229315"/>
                  <a:gd name="connsiteY7" fmla="*/ 48031 h 229314"/>
                  <a:gd name="connsiteX8" fmla="*/ 182352 w 229315"/>
                  <a:gd name="connsiteY8" fmla="*/ 115228 h 229314"/>
                  <a:gd name="connsiteX9" fmla="*/ 115154 w 229315"/>
                  <a:gd name="connsiteY9" fmla="*/ 182425 h 2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15" h="229314">
                    <a:moveTo>
                      <a:pt x="115154" y="3307"/>
                    </a:moveTo>
                    <a:cubicBezTo>
                      <a:pt x="53389" y="3307"/>
                      <a:pt x="3307" y="53389"/>
                      <a:pt x="3307" y="115154"/>
                    </a:cubicBezTo>
                    <a:cubicBezTo>
                      <a:pt x="3307" y="176918"/>
                      <a:pt x="53389" y="227000"/>
                      <a:pt x="115154" y="227000"/>
                    </a:cubicBezTo>
                    <a:cubicBezTo>
                      <a:pt x="176919" y="227000"/>
                      <a:pt x="227001" y="176918"/>
                      <a:pt x="227001" y="115154"/>
                    </a:cubicBezTo>
                    <a:cubicBezTo>
                      <a:pt x="227001" y="53389"/>
                      <a:pt x="176919" y="3307"/>
                      <a:pt x="115154" y="3307"/>
                    </a:cubicBezTo>
                    <a:close/>
                    <a:moveTo>
                      <a:pt x="115154" y="182425"/>
                    </a:moveTo>
                    <a:cubicBezTo>
                      <a:pt x="78021" y="182425"/>
                      <a:pt x="47957" y="152361"/>
                      <a:pt x="47957" y="115228"/>
                    </a:cubicBezTo>
                    <a:cubicBezTo>
                      <a:pt x="47957" y="78095"/>
                      <a:pt x="78021" y="48031"/>
                      <a:pt x="115154" y="48031"/>
                    </a:cubicBezTo>
                    <a:cubicBezTo>
                      <a:pt x="152288" y="48031"/>
                      <a:pt x="182352" y="78095"/>
                      <a:pt x="182352" y="115228"/>
                    </a:cubicBezTo>
                    <a:cubicBezTo>
                      <a:pt x="182352" y="152361"/>
                      <a:pt x="152288" y="182425"/>
                      <a:pt x="115154" y="182425"/>
                    </a:cubicBezTo>
                    <a:close/>
                  </a:path>
                </a:pathLst>
              </a:custGeom>
              <a:solidFill>
                <a:srgbClr val="50E6FF"/>
              </a:solidFill>
              <a:ln w="9525" cap="flat">
                <a:noFill/>
                <a:prstDash val="solid"/>
                <a:miter/>
              </a:ln>
            </p:spPr>
            <p:txBody>
              <a:bodyPr rtlCol="0" anchor="ctr"/>
              <a:lstStyle/>
              <a:p>
                <a:endParaRPr lang="en-US"/>
              </a:p>
            </p:txBody>
          </p:sp>
        </p:grpSp>
        <p:sp>
          <p:nvSpPr>
            <p:cNvPr id="60" name="Freeform: Shape 342">
              <a:extLst>
                <a:ext uri="{FF2B5EF4-FFF2-40B4-BE49-F238E27FC236}">
                  <a16:creationId xmlns:a16="http://schemas.microsoft.com/office/drawing/2014/main" id="{5DF5CF06-9419-5CA6-CA71-1DEB78FBF4D8}"/>
                </a:ext>
              </a:extLst>
            </p:cNvPr>
            <p:cNvSpPr/>
            <p:nvPr/>
          </p:nvSpPr>
          <p:spPr>
            <a:xfrm>
              <a:off x="7820966" y="2823313"/>
              <a:ext cx="274320"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0078D4"/>
            </a:solidFill>
            <a:ln w="9525" cap="flat">
              <a:noFill/>
              <a:prstDash val="solid"/>
              <a:miter/>
            </a:ln>
          </p:spPr>
          <p:txBody>
            <a:bodyPr rtlCol="0" anchor="ctr"/>
            <a:lstStyle/>
            <a:p>
              <a:endParaRPr lang="en-US"/>
            </a:p>
          </p:txBody>
        </p:sp>
      </p:grpSp>
      <p:sp>
        <p:nvSpPr>
          <p:cNvPr id="25" name="Text Placeholder 2">
            <a:extLst>
              <a:ext uri="{FF2B5EF4-FFF2-40B4-BE49-F238E27FC236}">
                <a16:creationId xmlns:a16="http://schemas.microsoft.com/office/drawing/2014/main" id="{CA6BBC74-E90E-1327-4484-7E5227A2A6BA}"/>
              </a:ext>
              <a:ext uri="{C183D7F6-B498-43B3-948B-1728B52AA6E4}">
                <adec:decorative xmlns:adec="http://schemas.microsoft.com/office/drawing/2017/decorative" val="1"/>
              </a:ext>
            </a:extLst>
          </p:cNvPr>
          <p:cNvSpPr txBox="1">
            <a:spLocks/>
          </p:cNvSpPr>
          <p:nvPr/>
        </p:nvSpPr>
        <p:spPr>
          <a:xfrm>
            <a:off x="6879322" y="1690586"/>
            <a:ext cx="3279744" cy="430887"/>
          </a:xfrm>
          <a:prstGeom prst="rect">
            <a:avLst/>
          </a:prstGeom>
          <a:noFill/>
          <a:effectLst/>
        </p:spPr>
        <p:txBody>
          <a:bodyPr wrap="square" lIns="0" tIns="0" rIns="0" bIns="0" rtlCol="0" anchor="ctr" anchorCtr="0">
            <a:spAutoFit/>
          </a:bodyPr>
          <a:lstStyle>
            <a:defPPr>
              <a:defRPr lang="en-US"/>
            </a:defPPr>
            <a:lvl1pPr defTabSz="914367">
              <a:defRPr sz="2400" spc="-50">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ym typeface="Helvetica Neue"/>
              </a:rPr>
              <a:t>Dependency scanning</a:t>
            </a:r>
          </a:p>
        </p:txBody>
      </p:sp>
      <p:sp>
        <p:nvSpPr>
          <p:cNvPr id="26" name="Text Placeholder 4">
            <a:extLst>
              <a:ext uri="{FF2B5EF4-FFF2-40B4-BE49-F238E27FC236}">
                <a16:creationId xmlns:a16="http://schemas.microsoft.com/office/drawing/2014/main" id="{F2398DA9-C7CB-A0A2-CBCD-571D17EC724D}"/>
              </a:ext>
              <a:ext uri="{C183D7F6-B498-43B3-948B-1728B52AA6E4}">
                <adec:decorative xmlns:adec="http://schemas.microsoft.com/office/drawing/2017/decorative" val="1"/>
              </a:ext>
            </a:extLst>
          </p:cNvPr>
          <p:cNvSpPr txBox="1">
            <a:spLocks/>
          </p:cNvSpPr>
          <p:nvPr/>
        </p:nvSpPr>
        <p:spPr>
          <a:xfrm>
            <a:off x="6703889" y="4981476"/>
            <a:ext cx="3383280"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chemeClr val="bg1">
                    <a:lumMod val="75000"/>
                  </a:schemeClr>
                </a:solidFill>
              </a:rPr>
              <a:t>Secret scanning</a:t>
            </a:r>
          </a:p>
        </p:txBody>
      </p:sp>
      <p:sp>
        <p:nvSpPr>
          <p:cNvPr id="27" name="Text Placeholder 10">
            <a:extLst>
              <a:ext uri="{FF2B5EF4-FFF2-40B4-BE49-F238E27FC236}">
                <a16:creationId xmlns:a16="http://schemas.microsoft.com/office/drawing/2014/main" id="{8F837770-A5CC-6306-05F6-AD24F619EFB3}"/>
              </a:ext>
              <a:ext uri="{C183D7F6-B498-43B3-948B-1728B52AA6E4}">
                <adec:decorative xmlns:adec="http://schemas.microsoft.com/office/drawing/2017/decorative" val="1"/>
              </a:ext>
            </a:extLst>
          </p:cNvPr>
          <p:cNvSpPr txBox="1">
            <a:spLocks/>
          </p:cNvSpPr>
          <p:nvPr/>
        </p:nvSpPr>
        <p:spPr>
          <a:xfrm>
            <a:off x="6703889" y="4304920"/>
            <a:ext cx="3383280"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lumMod val="75000"/>
                  </a:schemeClr>
                </a:solidFill>
              </a:rPr>
              <a:t>Code scanning</a:t>
            </a:r>
          </a:p>
        </p:txBody>
      </p:sp>
      <p:grpSp>
        <p:nvGrpSpPr>
          <p:cNvPr id="30" name="virtual network 2">
            <a:extLst>
              <a:ext uri="{FF2B5EF4-FFF2-40B4-BE49-F238E27FC236}">
                <a16:creationId xmlns:a16="http://schemas.microsoft.com/office/drawing/2014/main" id="{65537D2A-554F-41D5-C043-482349442F9F}"/>
              </a:ext>
              <a:ext uri="{C183D7F6-B498-43B3-948B-1728B52AA6E4}">
                <adec:decorative xmlns:adec="http://schemas.microsoft.com/office/drawing/2017/decorative" val="1"/>
              </a:ext>
            </a:extLst>
          </p:cNvPr>
          <p:cNvGrpSpPr/>
          <p:nvPr/>
        </p:nvGrpSpPr>
        <p:grpSpPr>
          <a:xfrm>
            <a:off x="5972963" y="4308596"/>
            <a:ext cx="449631" cy="259766"/>
            <a:chOff x="4440966" y="3108432"/>
            <a:chExt cx="494593" cy="285742"/>
          </a:xfrm>
          <a:solidFill>
            <a:schemeClr val="bg1">
              <a:lumMod val="75000"/>
            </a:schemeClr>
          </a:solidFill>
        </p:grpSpPr>
        <p:sp>
          <p:nvSpPr>
            <p:cNvPr id="53" name="Freeform: Shape 529">
              <a:extLst>
                <a:ext uri="{FF2B5EF4-FFF2-40B4-BE49-F238E27FC236}">
                  <a16:creationId xmlns:a16="http://schemas.microsoft.com/office/drawing/2014/main" id="{22A16D62-3924-7DB3-1A5B-38934D4F6D81}"/>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grpFill/>
            <a:ln w="5159" cap="flat">
              <a:noFill/>
              <a:prstDash val="solid"/>
              <a:miter/>
            </a:ln>
          </p:spPr>
          <p:txBody>
            <a:bodyPr rtlCol="0" anchor="ctr"/>
            <a:lstStyle/>
            <a:p>
              <a:endParaRPr lang="en-US"/>
            </a:p>
          </p:txBody>
        </p:sp>
        <p:sp>
          <p:nvSpPr>
            <p:cNvPr id="54" name="Freeform: Shape 530">
              <a:extLst>
                <a:ext uri="{FF2B5EF4-FFF2-40B4-BE49-F238E27FC236}">
                  <a16:creationId xmlns:a16="http://schemas.microsoft.com/office/drawing/2014/main" id="{EE286A00-E49F-683C-C922-CF2489FC96B3}"/>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grpFill/>
            <a:ln w="5159" cap="flat">
              <a:noFill/>
              <a:prstDash val="solid"/>
              <a:miter/>
            </a:ln>
          </p:spPr>
          <p:txBody>
            <a:bodyPr rtlCol="0" anchor="ctr"/>
            <a:lstStyle/>
            <a:p>
              <a:endParaRPr lang="en-US"/>
            </a:p>
          </p:txBody>
        </p:sp>
        <p:sp>
          <p:nvSpPr>
            <p:cNvPr id="55" name="Freeform: Shape 531">
              <a:extLst>
                <a:ext uri="{FF2B5EF4-FFF2-40B4-BE49-F238E27FC236}">
                  <a16:creationId xmlns:a16="http://schemas.microsoft.com/office/drawing/2014/main" id="{29217359-02BB-19A6-4DC7-22F922960CDF}"/>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grpFill/>
            <a:ln w="5159" cap="flat">
              <a:noFill/>
              <a:prstDash val="solid"/>
              <a:miter/>
            </a:ln>
          </p:spPr>
          <p:txBody>
            <a:bodyPr rtlCol="0" anchor="ctr"/>
            <a:lstStyle/>
            <a:p>
              <a:endParaRPr lang="en-US"/>
            </a:p>
          </p:txBody>
        </p:sp>
      </p:grpSp>
      <p:sp>
        <p:nvSpPr>
          <p:cNvPr id="63" name="TextBox 62">
            <a:extLst>
              <a:ext uri="{FF2B5EF4-FFF2-40B4-BE49-F238E27FC236}">
                <a16:creationId xmlns:a16="http://schemas.microsoft.com/office/drawing/2014/main" id="{BA1EA573-9428-4B2F-1534-D2C8D95E789E}"/>
              </a:ext>
              <a:ext uri="{C183D7F6-B498-43B3-948B-1728B52AA6E4}">
                <adec:decorative xmlns:adec="http://schemas.microsoft.com/office/drawing/2017/decorative" val="1"/>
              </a:ext>
            </a:extLst>
          </p:cNvPr>
          <p:cNvSpPr txBox="1"/>
          <p:nvPr/>
        </p:nvSpPr>
        <p:spPr>
          <a:xfrm>
            <a:off x="5863711" y="2497709"/>
            <a:ext cx="4698914" cy="756617"/>
          </a:xfrm>
          <a:prstGeom prst="rect">
            <a:avLst/>
          </a:prstGeom>
          <a:noFill/>
          <a:effectLst/>
        </p:spPr>
        <p:txBody>
          <a:bodyPr wrap="square" lIns="0" tIns="0" rIns="0" bIns="0" rtlCol="0" anchor="ctr" anchorCtr="0">
            <a:spAutoFit/>
          </a:bodyPr>
          <a:lstStyle>
            <a:defPPr>
              <a:defRPr lang="en-US"/>
            </a:defPPr>
            <a:lvl2pPr marL="0" lvl="1">
              <a:spcBef>
                <a:spcPts val="1200"/>
              </a:spcBef>
              <a:defRPr sz="2800" spc="-50">
                <a:gradFill>
                  <a:gsLst>
                    <a:gs pos="76506">
                      <a:srgbClr val="FFFFFF"/>
                    </a:gs>
                    <a:gs pos="58434">
                      <a:srgbClr val="FFFFFF"/>
                    </a:gs>
                  </a:gsLst>
                  <a:lin ang="2700000" scaled="1"/>
                </a:gradFill>
              </a:defRPr>
            </a:lvl2pPr>
          </a:lstStyle>
          <a:p>
            <a:pPr>
              <a:spcBef>
                <a:spcPts val="1100"/>
              </a:spcBef>
            </a:pPr>
            <a:r>
              <a:rPr lang="en-US" sz="2000" spc="-50" dirty="0"/>
              <a:t>Integrated review of dependencies</a:t>
            </a:r>
          </a:p>
          <a:p>
            <a:pPr>
              <a:spcBef>
                <a:spcPts val="1100"/>
              </a:spcBef>
            </a:pPr>
            <a:r>
              <a:rPr lang="en-US" sz="2000" spc="-50" dirty="0"/>
              <a:t>Alerts and security updates</a:t>
            </a:r>
          </a:p>
        </p:txBody>
      </p:sp>
      <p:grpSp>
        <p:nvGrpSpPr>
          <p:cNvPr id="64" name="Group 63">
            <a:extLst>
              <a:ext uri="{FF2B5EF4-FFF2-40B4-BE49-F238E27FC236}">
                <a16:creationId xmlns:a16="http://schemas.microsoft.com/office/drawing/2014/main" id="{36636216-256A-D9E9-3173-93E062C96490}"/>
              </a:ext>
              <a:ext uri="{C183D7F6-B498-43B3-948B-1728B52AA6E4}">
                <adec:decorative xmlns:adec="http://schemas.microsoft.com/office/drawing/2017/decorative" val="1"/>
              </a:ext>
            </a:extLst>
          </p:cNvPr>
          <p:cNvGrpSpPr>
            <a:grpSpLocks noChangeAspect="1"/>
          </p:cNvGrpSpPr>
          <p:nvPr/>
        </p:nvGrpSpPr>
        <p:grpSpPr>
          <a:xfrm>
            <a:off x="6006727" y="5013516"/>
            <a:ext cx="339515" cy="256706"/>
            <a:chOff x="5411554" y="3274772"/>
            <a:chExt cx="410814" cy="310615"/>
          </a:xfrm>
          <a:solidFill>
            <a:schemeClr val="bg1">
              <a:lumMod val="75000"/>
            </a:schemeClr>
          </a:solidFill>
        </p:grpSpPr>
        <p:sp>
          <p:nvSpPr>
            <p:cNvPr id="65" name="Freeform: Shape 281">
              <a:extLst>
                <a:ext uri="{FF2B5EF4-FFF2-40B4-BE49-F238E27FC236}">
                  <a16:creationId xmlns:a16="http://schemas.microsoft.com/office/drawing/2014/main" id="{1D91A080-FE50-080F-2092-DE74385F463A}"/>
                </a:ext>
              </a:extLst>
            </p:cNvPr>
            <p:cNvSpPr/>
            <p:nvPr/>
          </p:nvSpPr>
          <p:spPr>
            <a:xfrm>
              <a:off x="5412663" y="3305041"/>
              <a:ext cx="400794" cy="220437"/>
            </a:xfrm>
            <a:custGeom>
              <a:avLst/>
              <a:gdLst>
                <a:gd name="connsiteX0" fmla="*/ 408810 w 400794"/>
                <a:gd name="connsiteY0" fmla="*/ 110419 h 220436"/>
                <a:gd name="connsiteX1" fmla="*/ 326747 w 400794"/>
                <a:gd name="connsiteY1" fmla="*/ 36773 h 220436"/>
                <a:gd name="connsiteX2" fmla="*/ 203603 w 400794"/>
                <a:gd name="connsiteY2" fmla="*/ 0 h 220436"/>
                <a:gd name="connsiteX3" fmla="*/ 82063 w 400794"/>
                <a:gd name="connsiteY3" fmla="*/ 36773 h 220436"/>
                <a:gd name="connsiteX4" fmla="*/ 0 w 400794"/>
                <a:gd name="connsiteY4" fmla="*/ 110419 h 220436"/>
                <a:gd name="connsiteX5" fmla="*/ 1603 w 400794"/>
                <a:gd name="connsiteY5" fmla="*/ 117132 h 220436"/>
                <a:gd name="connsiteX6" fmla="*/ 82063 w 400794"/>
                <a:gd name="connsiteY6" fmla="*/ 189074 h 220436"/>
                <a:gd name="connsiteX7" fmla="*/ 205207 w 400794"/>
                <a:gd name="connsiteY7" fmla="*/ 227551 h 220436"/>
                <a:gd name="connsiteX8" fmla="*/ 333260 w 400794"/>
                <a:gd name="connsiteY8" fmla="*/ 187371 h 220436"/>
                <a:gd name="connsiteX9" fmla="*/ 408810 w 400794"/>
                <a:gd name="connsiteY9" fmla="*/ 117132 h 220436"/>
                <a:gd name="connsiteX10" fmla="*/ 408810 w 400794"/>
                <a:gd name="connsiteY10" fmla="*/ 110419 h 220436"/>
                <a:gd name="connsiteX11" fmla="*/ 408810 w 400794"/>
                <a:gd name="connsiteY11" fmla="*/ 110419 h 22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794" h="220436">
                  <a:moveTo>
                    <a:pt x="408810" y="110419"/>
                  </a:moveTo>
                  <a:cubicBezTo>
                    <a:pt x="387468" y="83666"/>
                    <a:pt x="362819" y="60219"/>
                    <a:pt x="326747" y="36773"/>
                  </a:cubicBezTo>
                  <a:cubicBezTo>
                    <a:pt x="285666" y="11723"/>
                    <a:pt x="246288" y="0"/>
                    <a:pt x="203603" y="0"/>
                  </a:cubicBezTo>
                  <a:cubicBezTo>
                    <a:pt x="156009" y="0"/>
                    <a:pt x="124747" y="13427"/>
                    <a:pt x="82063" y="36773"/>
                  </a:cubicBezTo>
                  <a:cubicBezTo>
                    <a:pt x="49197" y="56813"/>
                    <a:pt x="19639" y="83566"/>
                    <a:pt x="0" y="110419"/>
                  </a:cubicBezTo>
                  <a:cubicBezTo>
                    <a:pt x="0" y="112122"/>
                    <a:pt x="0" y="115429"/>
                    <a:pt x="1603" y="117132"/>
                  </a:cubicBezTo>
                  <a:cubicBezTo>
                    <a:pt x="22945" y="148895"/>
                    <a:pt x="42685" y="163925"/>
                    <a:pt x="82063" y="189074"/>
                  </a:cubicBezTo>
                  <a:cubicBezTo>
                    <a:pt x="124747" y="214124"/>
                    <a:pt x="165829" y="227551"/>
                    <a:pt x="205207" y="227551"/>
                  </a:cubicBezTo>
                  <a:cubicBezTo>
                    <a:pt x="249595" y="227551"/>
                    <a:pt x="292279" y="214124"/>
                    <a:pt x="333260" y="187371"/>
                  </a:cubicBezTo>
                  <a:cubicBezTo>
                    <a:pt x="364422" y="167331"/>
                    <a:pt x="390774" y="143885"/>
                    <a:pt x="408810" y="117132"/>
                  </a:cubicBezTo>
                  <a:cubicBezTo>
                    <a:pt x="410413" y="117132"/>
                    <a:pt x="410413" y="112122"/>
                    <a:pt x="408810" y="110419"/>
                  </a:cubicBezTo>
                  <a:lnTo>
                    <a:pt x="408810" y="110419"/>
                  </a:lnTo>
                  <a:close/>
                </a:path>
              </a:pathLst>
            </a:custGeom>
            <a:grpFill/>
            <a:ln w="9990" cap="flat">
              <a:noFill/>
              <a:prstDash val="solid"/>
              <a:miter/>
            </a:ln>
          </p:spPr>
          <p:txBody>
            <a:bodyPr rtlCol="0" anchor="ctr"/>
            <a:lstStyle/>
            <a:p>
              <a:endParaRPr lang="en-US"/>
            </a:p>
          </p:txBody>
        </p:sp>
        <p:sp>
          <p:nvSpPr>
            <p:cNvPr id="66" name="Freeform: Shape 282">
              <a:extLst>
                <a:ext uri="{FF2B5EF4-FFF2-40B4-BE49-F238E27FC236}">
                  <a16:creationId xmlns:a16="http://schemas.microsoft.com/office/drawing/2014/main" id="{543F16E3-4502-9AB4-CA60-2294B29F9E0A}"/>
                </a:ext>
              </a:extLst>
            </p:cNvPr>
            <p:cNvSpPr/>
            <p:nvPr/>
          </p:nvSpPr>
          <p:spPr>
            <a:xfrm>
              <a:off x="5521378" y="3326211"/>
              <a:ext cx="170338" cy="160318"/>
            </a:xfrm>
            <a:custGeom>
              <a:avLst/>
              <a:gdLst>
                <a:gd name="connsiteX0" fmla="*/ 180157 w 170337"/>
                <a:gd name="connsiteY0" fmla="*/ 49298 h 160317"/>
                <a:gd name="connsiteX1" fmla="*/ 96491 w 170337"/>
                <a:gd name="connsiteY1" fmla="*/ 0 h 160317"/>
                <a:gd name="connsiteX2" fmla="*/ 0 w 170337"/>
                <a:gd name="connsiteY2" fmla="*/ 97994 h 160317"/>
                <a:gd name="connsiteX3" fmla="*/ 26352 w 170337"/>
                <a:gd name="connsiteY3" fmla="*/ 165127 h 160317"/>
                <a:gd name="connsiteX4" fmla="*/ 180157 w 170337"/>
                <a:gd name="connsiteY4" fmla="*/ 49298 h 16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37" h="160317">
                  <a:moveTo>
                    <a:pt x="180157" y="49298"/>
                  </a:moveTo>
                  <a:cubicBezTo>
                    <a:pt x="163524" y="19839"/>
                    <a:pt x="132262" y="0"/>
                    <a:pt x="96491" y="0"/>
                  </a:cubicBezTo>
                  <a:cubicBezTo>
                    <a:pt x="43186" y="0"/>
                    <a:pt x="0" y="43887"/>
                    <a:pt x="0" y="97994"/>
                  </a:cubicBezTo>
                  <a:cubicBezTo>
                    <a:pt x="0" y="123945"/>
                    <a:pt x="10020" y="147592"/>
                    <a:pt x="26352" y="165127"/>
                  </a:cubicBezTo>
                  <a:lnTo>
                    <a:pt x="180157" y="49298"/>
                  </a:lnTo>
                  <a:close/>
                </a:path>
              </a:pathLst>
            </a:custGeom>
            <a:solidFill>
              <a:schemeClr val="bg1"/>
            </a:solidFill>
            <a:ln w="9990" cap="flat">
              <a:noFill/>
              <a:prstDash val="solid"/>
              <a:miter/>
            </a:ln>
          </p:spPr>
          <p:txBody>
            <a:bodyPr rtlCol="0" anchor="ctr"/>
            <a:lstStyle/>
            <a:p>
              <a:endParaRPr lang="en-US"/>
            </a:p>
          </p:txBody>
        </p:sp>
        <p:sp>
          <p:nvSpPr>
            <p:cNvPr id="67" name="Freeform: Shape 283">
              <a:extLst>
                <a:ext uri="{FF2B5EF4-FFF2-40B4-BE49-F238E27FC236}">
                  <a16:creationId xmlns:a16="http://schemas.microsoft.com/office/drawing/2014/main" id="{25B1B4F9-3EE0-D83D-3883-C06AB0DB8AEA}"/>
                </a:ext>
              </a:extLst>
            </p:cNvPr>
            <p:cNvSpPr/>
            <p:nvPr/>
          </p:nvSpPr>
          <p:spPr>
            <a:xfrm>
              <a:off x="5584403" y="3389137"/>
              <a:ext cx="60119" cy="60119"/>
            </a:xfrm>
            <a:custGeom>
              <a:avLst/>
              <a:gdLst>
                <a:gd name="connsiteX0" fmla="*/ 14328 w 60119"/>
                <a:gd name="connsiteY0" fmla="*/ 63726 h 60119"/>
                <a:gd name="connsiteX1" fmla="*/ 65229 w 60119"/>
                <a:gd name="connsiteY1" fmla="*/ 25350 h 60119"/>
                <a:gd name="connsiteX2" fmla="*/ 33366 w 60119"/>
                <a:gd name="connsiteY2" fmla="*/ 0 h 60119"/>
                <a:gd name="connsiteX3" fmla="*/ 0 w 60119"/>
                <a:gd name="connsiteY3" fmla="*/ 34969 h 60119"/>
                <a:gd name="connsiteX4" fmla="*/ 14328 w 60119"/>
                <a:gd name="connsiteY4" fmla="*/ 63726 h 6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9" h="60119">
                  <a:moveTo>
                    <a:pt x="14328" y="63726"/>
                  </a:moveTo>
                  <a:lnTo>
                    <a:pt x="65229" y="25350"/>
                  </a:lnTo>
                  <a:cubicBezTo>
                    <a:pt x="61221" y="10721"/>
                    <a:pt x="48496" y="0"/>
                    <a:pt x="33366" y="0"/>
                  </a:cubicBezTo>
                  <a:cubicBezTo>
                    <a:pt x="14930" y="0"/>
                    <a:pt x="0" y="15631"/>
                    <a:pt x="0" y="34969"/>
                  </a:cubicBezTo>
                  <a:cubicBezTo>
                    <a:pt x="100" y="46893"/>
                    <a:pt x="5711" y="57414"/>
                    <a:pt x="14328" y="63726"/>
                  </a:cubicBezTo>
                  <a:close/>
                </a:path>
              </a:pathLst>
            </a:custGeom>
            <a:grpFill/>
            <a:ln w="9990" cap="flat">
              <a:noFill/>
              <a:prstDash val="solid"/>
              <a:miter/>
            </a:ln>
          </p:spPr>
          <p:txBody>
            <a:bodyPr rtlCol="0" anchor="ctr"/>
            <a:lstStyle/>
            <a:p>
              <a:endParaRPr lang="en-US"/>
            </a:p>
          </p:txBody>
        </p:sp>
        <p:sp>
          <p:nvSpPr>
            <p:cNvPr id="68" name="Freeform: Shape 284">
              <a:extLst>
                <a:ext uri="{FF2B5EF4-FFF2-40B4-BE49-F238E27FC236}">
                  <a16:creationId xmlns:a16="http://schemas.microsoft.com/office/drawing/2014/main" id="{DFBA203F-A41C-C6A4-0ADE-F0759742F267}"/>
                </a:ext>
              </a:extLst>
            </p:cNvPr>
            <p:cNvSpPr/>
            <p:nvPr/>
          </p:nvSpPr>
          <p:spPr>
            <a:xfrm>
              <a:off x="5411554" y="3274772"/>
              <a:ext cx="410814" cy="310615"/>
            </a:xfrm>
            <a:custGeom>
              <a:avLst/>
              <a:gdLst>
                <a:gd name="connsiteX0" fmla="*/ 0 w 410814"/>
                <a:gd name="connsiteY0" fmla="*/ 299711 h 310615"/>
                <a:gd name="connsiteX1" fmla="*/ 398601 w 410814"/>
                <a:gd name="connsiteY1" fmla="*/ 0 h 310615"/>
                <a:gd name="connsiteX2" fmla="*/ 412151 w 410814"/>
                <a:gd name="connsiteY2" fmla="*/ 18020 h 310615"/>
                <a:gd name="connsiteX3" fmla="*/ 13549 w 410814"/>
                <a:gd name="connsiteY3" fmla="*/ 317731 h 310615"/>
              </a:gdLst>
              <a:ahLst/>
              <a:cxnLst>
                <a:cxn ang="0">
                  <a:pos x="connsiteX0" y="connsiteY0"/>
                </a:cxn>
                <a:cxn ang="0">
                  <a:pos x="connsiteX1" y="connsiteY1"/>
                </a:cxn>
                <a:cxn ang="0">
                  <a:pos x="connsiteX2" y="connsiteY2"/>
                </a:cxn>
                <a:cxn ang="0">
                  <a:pos x="connsiteX3" y="connsiteY3"/>
                </a:cxn>
              </a:cxnLst>
              <a:rect l="l" t="t" r="r" b="b"/>
              <a:pathLst>
                <a:path w="410814" h="310615">
                  <a:moveTo>
                    <a:pt x="0" y="299711"/>
                  </a:moveTo>
                  <a:lnTo>
                    <a:pt x="398601" y="0"/>
                  </a:lnTo>
                  <a:lnTo>
                    <a:pt x="412151" y="18020"/>
                  </a:lnTo>
                  <a:lnTo>
                    <a:pt x="13549" y="317731"/>
                  </a:lnTo>
                  <a:close/>
                </a:path>
              </a:pathLst>
            </a:custGeom>
            <a:grpFill/>
            <a:ln w="9990" cap="flat">
              <a:noFill/>
              <a:prstDash val="solid"/>
              <a:miter/>
            </a:ln>
          </p:spPr>
          <p:txBody>
            <a:bodyPr rtlCol="0" anchor="ctr"/>
            <a:lstStyle/>
            <a:p>
              <a:endParaRPr lang="en-US"/>
            </a:p>
          </p:txBody>
        </p:sp>
      </p:grpSp>
      <p:cxnSp>
        <p:nvCxnSpPr>
          <p:cNvPr id="2" name="Straight Connector 1">
            <a:extLst>
              <a:ext uri="{FF2B5EF4-FFF2-40B4-BE49-F238E27FC236}">
                <a16:creationId xmlns:a16="http://schemas.microsoft.com/office/drawing/2014/main" id="{19777FCC-A126-30A8-88FB-FFFD8222A11E}"/>
              </a:ext>
              <a:ext uri="{C183D7F6-B498-43B3-948B-1728B52AA6E4}">
                <adec:decorative xmlns:adec="http://schemas.microsoft.com/office/drawing/2017/decorative" val="1"/>
              </a:ext>
            </a:extLst>
          </p:cNvPr>
          <p:cNvCxnSpPr>
            <a:cxnSpLocks/>
          </p:cNvCxnSpPr>
          <p:nvPr/>
        </p:nvCxnSpPr>
        <p:spPr>
          <a:xfrm>
            <a:off x="5957798" y="4033489"/>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02246B9-6385-19B7-F773-DA3AAB216A27}"/>
              </a:ext>
              <a:ext uri="{C183D7F6-B498-43B3-948B-1728B52AA6E4}">
                <adec:decorative xmlns:adec="http://schemas.microsoft.com/office/drawing/2017/decorative" val="1"/>
              </a:ext>
            </a:extLst>
          </p:cNvPr>
          <p:cNvCxnSpPr>
            <a:cxnSpLocks/>
          </p:cNvCxnSpPr>
          <p:nvPr/>
        </p:nvCxnSpPr>
        <p:spPr>
          <a:xfrm>
            <a:off x="5957798" y="4732904"/>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6A38F98C-DFB3-4E16-2FAE-A2447BAF9BB3}"/>
              </a:ext>
            </a:extLst>
          </p:cNvPr>
          <p:cNvSpPr>
            <a:spLocks noGrp="1"/>
          </p:cNvSpPr>
          <p:nvPr>
            <p:ph type="title"/>
          </p:nvPr>
        </p:nvSpPr>
        <p:spPr>
          <a:xfrm>
            <a:off x="539999" y="430035"/>
            <a:ext cx="3828801" cy="2708434"/>
          </a:xfrm>
        </p:spPr>
        <p:txBody>
          <a:bodyPr vert="horz" wrap="square" lIns="0" tIns="0" rIns="0" bIns="0" rtlCol="0" anchor="t" anchorCtr="0">
            <a:spAutoFit/>
          </a:bodyPr>
          <a:lstStyle/>
          <a:p>
            <a:r>
              <a:rPr lang="en-AU" sz="3600" dirty="0"/>
              <a:t>GitHub Advanced </a:t>
            </a:r>
            <a:r>
              <a:rPr lang="en-AU" sz="3600"/>
              <a:t>Security capabilities</a:t>
            </a:r>
            <a:endParaRPr lang="en-GB" sz="3600" dirty="0"/>
          </a:p>
        </p:txBody>
      </p:sp>
    </p:spTree>
    <p:extLst>
      <p:ext uri="{BB962C8B-B14F-4D97-AF65-F5344CB8AC3E}">
        <p14:creationId xmlns:p14="http://schemas.microsoft.com/office/powerpoint/2010/main" val="1870698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2.08333E-6 -2.96296E-6 L 0.01562 -0.00046 " pathEditMode="relative" rAng="0" ptsTypes="AA">
                                      <p:cBhvr>
                                        <p:cTn id="9" dur="700" spd="-100000" fill="hold"/>
                                        <p:tgtEl>
                                          <p:spTgt spid="63"/>
                                        </p:tgtEl>
                                        <p:attrNameLst>
                                          <p:attrName>ppt_x</p:attrName>
                                          <p:attrName>ppt_y</p:attrName>
                                        </p:attrNameLst>
                                      </p:cBhvr>
                                      <p:rCtr x="781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
            <a:extLst>
              <a:ext uri="{FF2B5EF4-FFF2-40B4-BE49-F238E27FC236}">
                <a16:creationId xmlns:a16="http://schemas.microsoft.com/office/drawing/2014/main" id="{B179CCAE-886B-4CFC-5501-1FE0416851B3}"/>
              </a:ext>
              <a:ext uri="{C183D7F6-B498-43B3-948B-1728B52AA6E4}">
                <adec:decorative xmlns:adec="http://schemas.microsoft.com/office/drawing/2017/decorative" val="1"/>
              </a:ext>
            </a:extLst>
          </p:cNvPr>
          <p:cNvSpPr txBox="1">
            <a:spLocks/>
          </p:cNvSpPr>
          <p:nvPr/>
        </p:nvSpPr>
        <p:spPr>
          <a:xfrm>
            <a:off x="6703889" y="1643688"/>
            <a:ext cx="3383280"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bg1">
                    <a:lumMod val="75000"/>
                  </a:schemeClr>
                </a:solidFill>
                <a:sym typeface="Helvetica Neue"/>
              </a:rPr>
              <a:t>Dependency scanning</a:t>
            </a:r>
          </a:p>
        </p:txBody>
      </p:sp>
      <p:sp>
        <p:nvSpPr>
          <p:cNvPr id="29" name="Text Placeholder 10">
            <a:extLst>
              <a:ext uri="{FF2B5EF4-FFF2-40B4-BE49-F238E27FC236}">
                <a16:creationId xmlns:a16="http://schemas.microsoft.com/office/drawing/2014/main" id="{8C98DF72-55F2-1846-BAF1-DA8BED59A7F3}"/>
              </a:ext>
              <a:ext uri="{C183D7F6-B498-43B3-948B-1728B52AA6E4}">
                <adec:decorative xmlns:adec="http://schemas.microsoft.com/office/drawing/2017/decorative" val="1"/>
              </a:ext>
            </a:extLst>
          </p:cNvPr>
          <p:cNvSpPr txBox="1">
            <a:spLocks/>
          </p:cNvSpPr>
          <p:nvPr/>
        </p:nvSpPr>
        <p:spPr>
          <a:xfrm>
            <a:off x="6867569" y="2571145"/>
            <a:ext cx="2199320" cy="430887"/>
          </a:xfrm>
          <a:prstGeom prst="rect">
            <a:avLst/>
          </a:prstGeom>
          <a:noFill/>
          <a:effectLst/>
        </p:spPr>
        <p:txBody>
          <a:bodyPr wrap="square" lIns="0" tIns="0" rIns="0" bIns="0" rtlCol="0" anchor="ctr" anchorCtr="0">
            <a:spAutoFit/>
          </a:bodyPr>
          <a:lstStyle>
            <a:defPPr>
              <a:defRPr lang="en-US"/>
            </a:defPPr>
            <a:lvl1pPr>
              <a:defRPr sz="2400" b="1" spc="-50">
                <a:latin typeface="Segoe UI Semibold" panose="020B0702040204020203" pitchFamily="34" charset="0"/>
                <a:cs typeface="Segoe UI Semibold" panose="020B0702040204020203" pitchFamily="34" charset="0"/>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Code scanning</a:t>
            </a:r>
          </a:p>
        </p:txBody>
      </p:sp>
      <p:grpSp>
        <p:nvGrpSpPr>
          <p:cNvPr id="32" name="virtual network 2">
            <a:extLst>
              <a:ext uri="{FF2B5EF4-FFF2-40B4-BE49-F238E27FC236}">
                <a16:creationId xmlns:a16="http://schemas.microsoft.com/office/drawing/2014/main" id="{0C947CC0-C474-B67B-6B2B-282623511C17}"/>
              </a:ext>
              <a:ext uri="{C183D7F6-B498-43B3-948B-1728B52AA6E4}">
                <adec:decorative xmlns:adec="http://schemas.microsoft.com/office/drawing/2017/decorative" val="1"/>
              </a:ext>
            </a:extLst>
          </p:cNvPr>
          <p:cNvGrpSpPr/>
          <p:nvPr/>
        </p:nvGrpSpPr>
        <p:grpSpPr>
          <a:xfrm>
            <a:off x="5947400" y="2613606"/>
            <a:ext cx="598458" cy="345749"/>
            <a:chOff x="4440966" y="3108432"/>
            <a:chExt cx="494593" cy="285742"/>
          </a:xfrm>
        </p:grpSpPr>
        <p:sp>
          <p:nvSpPr>
            <p:cNvPr id="33" name="Freeform: Shape 529">
              <a:extLst>
                <a:ext uri="{FF2B5EF4-FFF2-40B4-BE49-F238E27FC236}">
                  <a16:creationId xmlns:a16="http://schemas.microsoft.com/office/drawing/2014/main" id="{CA4B4A8D-7CC8-F764-54A0-BBD5376E8B8D}"/>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rgbClr val="0078D4"/>
            </a:solidFill>
            <a:ln w="5159" cap="flat">
              <a:noFill/>
              <a:prstDash val="solid"/>
              <a:miter/>
            </a:ln>
          </p:spPr>
          <p:txBody>
            <a:bodyPr rtlCol="0" anchor="ctr"/>
            <a:lstStyle/>
            <a:p>
              <a:endParaRPr lang="en-US"/>
            </a:p>
          </p:txBody>
        </p:sp>
        <p:sp>
          <p:nvSpPr>
            <p:cNvPr id="34" name="Freeform: Shape 530">
              <a:extLst>
                <a:ext uri="{FF2B5EF4-FFF2-40B4-BE49-F238E27FC236}">
                  <a16:creationId xmlns:a16="http://schemas.microsoft.com/office/drawing/2014/main" id="{3F1F359B-906D-DE57-D014-0FF607D7F4F5}"/>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0078D4"/>
            </a:solidFill>
            <a:ln w="5159" cap="flat">
              <a:noFill/>
              <a:prstDash val="solid"/>
              <a:miter/>
            </a:ln>
          </p:spPr>
          <p:txBody>
            <a:bodyPr rtlCol="0" anchor="ctr"/>
            <a:lstStyle/>
            <a:p>
              <a:endParaRPr lang="en-US"/>
            </a:p>
          </p:txBody>
        </p:sp>
        <p:sp>
          <p:nvSpPr>
            <p:cNvPr id="35" name="Freeform: Shape 531">
              <a:extLst>
                <a:ext uri="{FF2B5EF4-FFF2-40B4-BE49-F238E27FC236}">
                  <a16:creationId xmlns:a16="http://schemas.microsoft.com/office/drawing/2014/main" id="{C7D803CA-CDCA-EF9B-B585-234BD5678CD4}"/>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rgbClr val="0078D4"/>
            </a:solidFill>
            <a:ln w="5159"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01AA0D0E-5A35-CE8E-678E-CD5AA5C232A5}"/>
              </a:ext>
              <a:ext uri="{C183D7F6-B498-43B3-948B-1728B52AA6E4}">
                <adec:decorative xmlns:adec="http://schemas.microsoft.com/office/drawing/2017/decorative" val="1"/>
              </a:ext>
            </a:extLst>
          </p:cNvPr>
          <p:cNvGrpSpPr/>
          <p:nvPr/>
        </p:nvGrpSpPr>
        <p:grpSpPr>
          <a:xfrm>
            <a:off x="5972309" y="1618802"/>
            <a:ext cx="401254" cy="342936"/>
            <a:chOff x="7820966" y="2823313"/>
            <a:chExt cx="401254" cy="342936"/>
          </a:xfrm>
          <a:solidFill>
            <a:schemeClr val="bg1">
              <a:lumMod val="75000"/>
            </a:schemeClr>
          </a:solidFill>
        </p:grpSpPr>
        <p:sp>
          <p:nvSpPr>
            <p:cNvPr id="37" name="Freeform: Shape 339">
              <a:extLst>
                <a:ext uri="{FF2B5EF4-FFF2-40B4-BE49-F238E27FC236}">
                  <a16:creationId xmlns:a16="http://schemas.microsoft.com/office/drawing/2014/main" id="{CB7AD41F-5457-CEDA-5E8B-C0E137C9C909}"/>
                </a:ext>
              </a:extLst>
            </p:cNvPr>
            <p:cNvSpPr/>
            <p:nvPr/>
          </p:nvSpPr>
          <p:spPr>
            <a:xfrm>
              <a:off x="7823347" y="2888560"/>
              <a:ext cx="140963"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grpFill/>
            <a:ln w="9525" cap="flat">
              <a:noFill/>
              <a:prstDash val="solid"/>
              <a:miter/>
            </a:ln>
          </p:spPr>
          <p:txBody>
            <a:bodyPr rtlCol="0" anchor="ctr"/>
            <a:lstStyle/>
            <a:p>
              <a:endParaRPr lang="en-US"/>
            </a:p>
          </p:txBody>
        </p:sp>
        <p:sp>
          <p:nvSpPr>
            <p:cNvPr id="38" name="Freeform: Shape 340">
              <a:extLst>
                <a:ext uri="{FF2B5EF4-FFF2-40B4-BE49-F238E27FC236}">
                  <a16:creationId xmlns:a16="http://schemas.microsoft.com/office/drawing/2014/main" id="{AF901492-36B5-B4D0-0609-33A25CA133BE}"/>
                </a:ext>
              </a:extLst>
            </p:cNvPr>
            <p:cNvSpPr/>
            <p:nvPr/>
          </p:nvSpPr>
          <p:spPr>
            <a:xfrm>
              <a:off x="7823347" y="2953807"/>
              <a:ext cx="82228" cy="43072"/>
            </a:xfrm>
            <a:custGeom>
              <a:avLst/>
              <a:gdLst>
                <a:gd name="connsiteX0" fmla="*/ 3307 w 92608"/>
                <a:gd name="connsiteY0" fmla="*/ 48626 h 48508"/>
                <a:gd name="connsiteX1" fmla="*/ 91192 w 92608"/>
                <a:gd name="connsiteY1" fmla="*/ 48626 h 48508"/>
                <a:gd name="connsiteX2" fmla="*/ 91192 w 92608"/>
                <a:gd name="connsiteY2" fmla="*/ 3307 h 48508"/>
                <a:gd name="connsiteX3" fmla="*/ 3307 w 92608"/>
                <a:gd name="connsiteY3" fmla="*/ 3307 h 48508"/>
                <a:gd name="connsiteX4" fmla="*/ 3307 w 92608"/>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8" h="48508">
                  <a:moveTo>
                    <a:pt x="3307" y="48626"/>
                  </a:moveTo>
                  <a:lnTo>
                    <a:pt x="91192" y="48626"/>
                  </a:lnTo>
                  <a:lnTo>
                    <a:pt x="91192" y="3307"/>
                  </a:lnTo>
                  <a:lnTo>
                    <a:pt x="3307" y="3307"/>
                  </a:lnTo>
                  <a:lnTo>
                    <a:pt x="3307" y="48626"/>
                  </a:lnTo>
                  <a:close/>
                </a:path>
              </a:pathLst>
            </a:custGeom>
            <a:grpFill/>
            <a:ln w="952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ACFF5098-928A-49EA-5206-F08F7C21EFB5}"/>
                </a:ext>
              </a:extLst>
            </p:cNvPr>
            <p:cNvGrpSpPr/>
            <p:nvPr/>
          </p:nvGrpSpPr>
          <p:grpSpPr>
            <a:xfrm>
              <a:off x="7972585" y="2904655"/>
              <a:ext cx="249635" cy="261594"/>
              <a:chOff x="8016251" y="2848948"/>
              <a:chExt cx="226941" cy="237813"/>
            </a:xfrm>
            <a:grpFill/>
          </p:grpSpPr>
          <p:sp>
            <p:nvSpPr>
              <p:cNvPr id="41" name="Freeform: Shape 343">
                <a:extLst>
                  <a:ext uri="{FF2B5EF4-FFF2-40B4-BE49-F238E27FC236}">
                    <a16:creationId xmlns:a16="http://schemas.microsoft.com/office/drawing/2014/main" id="{7E4767CD-1979-DA75-75F4-244C89F0A410}"/>
                  </a:ext>
                </a:extLst>
              </p:cNvPr>
              <p:cNvSpPr/>
              <p:nvPr/>
            </p:nvSpPr>
            <p:spPr>
              <a:xfrm>
                <a:off x="8132843" y="2976413"/>
                <a:ext cx="110349" cy="110348"/>
              </a:xfrm>
              <a:custGeom>
                <a:avLst/>
                <a:gdLst>
                  <a:gd name="connsiteX0" fmla="*/ 34562 w 136707"/>
                  <a:gd name="connsiteY0" fmla="*/ 3307 h 136706"/>
                  <a:gd name="connsiteX1" fmla="*/ 3307 w 136707"/>
                  <a:gd name="connsiteY1" fmla="*/ 34562 h 136706"/>
                  <a:gd name="connsiteX2" fmla="*/ 105778 w 136707"/>
                  <a:gd name="connsiteY2" fmla="*/ 137032 h 136706"/>
                  <a:gd name="connsiteX3" fmla="*/ 137033 w 136707"/>
                  <a:gd name="connsiteY3" fmla="*/ 105777 h 136706"/>
                  <a:gd name="connsiteX4" fmla="*/ 34562 w 136707"/>
                  <a:gd name="connsiteY4" fmla="*/ 3307 h 13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07" h="136706">
                    <a:moveTo>
                      <a:pt x="34562" y="3307"/>
                    </a:moveTo>
                    <a:lnTo>
                      <a:pt x="3307" y="34562"/>
                    </a:lnTo>
                    <a:lnTo>
                      <a:pt x="105778" y="137032"/>
                    </a:lnTo>
                    <a:lnTo>
                      <a:pt x="137033" y="105777"/>
                    </a:lnTo>
                    <a:lnTo>
                      <a:pt x="34562" y="3307"/>
                    </a:lnTo>
                    <a:close/>
                  </a:path>
                </a:pathLst>
              </a:custGeom>
              <a:grpFill/>
              <a:ln w="9525" cap="flat">
                <a:noFill/>
                <a:prstDash val="solid"/>
                <a:miter/>
              </a:ln>
            </p:spPr>
            <p:txBody>
              <a:bodyPr rtlCol="0" anchor="ctr"/>
              <a:lstStyle/>
              <a:p>
                <a:endParaRPr lang="en-US"/>
              </a:p>
            </p:txBody>
          </p:sp>
          <p:sp>
            <p:nvSpPr>
              <p:cNvPr id="42" name="Freeform: Shape 344">
                <a:extLst>
                  <a:ext uri="{FF2B5EF4-FFF2-40B4-BE49-F238E27FC236}">
                    <a16:creationId xmlns:a16="http://schemas.microsoft.com/office/drawing/2014/main" id="{6802157D-19DB-0993-4E2D-354746B828B0}"/>
                  </a:ext>
                </a:extLst>
              </p:cNvPr>
              <p:cNvSpPr/>
              <p:nvPr/>
            </p:nvSpPr>
            <p:spPr>
              <a:xfrm>
                <a:off x="8016251" y="2848948"/>
                <a:ext cx="185102" cy="185100"/>
              </a:xfrm>
              <a:custGeom>
                <a:avLst/>
                <a:gdLst>
                  <a:gd name="connsiteX0" fmla="*/ 115154 w 229315"/>
                  <a:gd name="connsiteY0" fmla="*/ 3307 h 229314"/>
                  <a:gd name="connsiteX1" fmla="*/ 3307 w 229315"/>
                  <a:gd name="connsiteY1" fmla="*/ 115154 h 229314"/>
                  <a:gd name="connsiteX2" fmla="*/ 115154 w 229315"/>
                  <a:gd name="connsiteY2" fmla="*/ 227000 h 229314"/>
                  <a:gd name="connsiteX3" fmla="*/ 227001 w 229315"/>
                  <a:gd name="connsiteY3" fmla="*/ 115154 h 229314"/>
                  <a:gd name="connsiteX4" fmla="*/ 115154 w 229315"/>
                  <a:gd name="connsiteY4" fmla="*/ 3307 h 229314"/>
                  <a:gd name="connsiteX5" fmla="*/ 115154 w 229315"/>
                  <a:gd name="connsiteY5" fmla="*/ 182425 h 229314"/>
                  <a:gd name="connsiteX6" fmla="*/ 47957 w 229315"/>
                  <a:gd name="connsiteY6" fmla="*/ 115228 h 229314"/>
                  <a:gd name="connsiteX7" fmla="*/ 115154 w 229315"/>
                  <a:gd name="connsiteY7" fmla="*/ 48031 h 229314"/>
                  <a:gd name="connsiteX8" fmla="*/ 182352 w 229315"/>
                  <a:gd name="connsiteY8" fmla="*/ 115228 h 229314"/>
                  <a:gd name="connsiteX9" fmla="*/ 115154 w 229315"/>
                  <a:gd name="connsiteY9" fmla="*/ 182425 h 2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15" h="229314">
                    <a:moveTo>
                      <a:pt x="115154" y="3307"/>
                    </a:moveTo>
                    <a:cubicBezTo>
                      <a:pt x="53389" y="3307"/>
                      <a:pt x="3307" y="53389"/>
                      <a:pt x="3307" y="115154"/>
                    </a:cubicBezTo>
                    <a:cubicBezTo>
                      <a:pt x="3307" y="176918"/>
                      <a:pt x="53389" y="227000"/>
                      <a:pt x="115154" y="227000"/>
                    </a:cubicBezTo>
                    <a:cubicBezTo>
                      <a:pt x="176919" y="227000"/>
                      <a:pt x="227001" y="176918"/>
                      <a:pt x="227001" y="115154"/>
                    </a:cubicBezTo>
                    <a:cubicBezTo>
                      <a:pt x="227001" y="53389"/>
                      <a:pt x="176919" y="3307"/>
                      <a:pt x="115154" y="3307"/>
                    </a:cubicBezTo>
                    <a:close/>
                    <a:moveTo>
                      <a:pt x="115154" y="182425"/>
                    </a:moveTo>
                    <a:cubicBezTo>
                      <a:pt x="78021" y="182425"/>
                      <a:pt x="47957" y="152361"/>
                      <a:pt x="47957" y="115228"/>
                    </a:cubicBezTo>
                    <a:cubicBezTo>
                      <a:pt x="47957" y="78095"/>
                      <a:pt x="78021" y="48031"/>
                      <a:pt x="115154" y="48031"/>
                    </a:cubicBezTo>
                    <a:cubicBezTo>
                      <a:pt x="152288" y="48031"/>
                      <a:pt x="182352" y="78095"/>
                      <a:pt x="182352" y="115228"/>
                    </a:cubicBezTo>
                    <a:cubicBezTo>
                      <a:pt x="182352" y="152361"/>
                      <a:pt x="152288" y="182425"/>
                      <a:pt x="115154" y="182425"/>
                    </a:cubicBezTo>
                    <a:close/>
                  </a:path>
                </a:pathLst>
              </a:custGeom>
              <a:grpFill/>
              <a:ln w="9525" cap="flat">
                <a:noFill/>
                <a:prstDash val="solid"/>
                <a:miter/>
              </a:ln>
            </p:spPr>
            <p:txBody>
              <a:bodyPr rtlCol="0" anchor="ctr"/>
              <a:lstStyle/>
              <a:p>
                <a:endParaRPr lang="en-US"/>
              </a:p>
            </p:txBody>
          </p:sp>
        </p:grpSp>
        <p:sp>
          <p:nvSpPr>
            <p:cNvPr id="40" name="Freeform: Shape 342">
              <a:extLst>
                <a:ext uri="{FF2B5EF4-FFF2-40B4-BE49-F238E27FC236}">
                  <a16:creationId xmlns:a16="http://schemas.microsoft.com/office/drawing/2014/main" id="{E51DD123-22B9-B894-9C6D-A3EBB2B25B71}"/>
                </a:ext>
              </a:extLst>
            </p:cNvPr>
            <p:cNvSpPr/>
            <p:nvPr/>
          </p:nvSpPr>
          <p:spPr>
            <a:xfrm>
              <a:off x="7820966" y="2823313"/>
              <a:ext cx="274320"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grpFill/>
            <a:ln w="9525" cap="flat">
              <a:noFill/>
              <a:prstDash val="solid"/>
              <a:miter/>
            </a:ln>
          </p:spPr>
          <p:txBody>
            <a:bodyPr rtlCol="0" anchor="ctr"/>
            <a:lstStyle/>
            <a:p>
              <a:endParaRPr lang="en-US"/>
            </a:p>
          </p:txBody>
        </p:sp>
      </p:grpSp>
      <p:sp>
        <p:nvSpPr>
          <p:cNvPr id="43" name="TextBox 42">
            <a:extLst>
              <a:ext uri="{FF2B5EF4-FFF2-40B4-BE49-F238E27FC236}">
                <a16:creationId xmlns:a16="http://schemas.microsoft.com/office/drawing/2014/main" id="{D1D5EFF3-7FEF-E028-C950-EF1B7B44A1CC}"/>
              </a:ext>
              <a:ext uri="{C183D7F6-B498-43B3-948B-1728B52AA6E4}">
                <adec:decorative xmlns:adec="http://schemas.microsoft.com/office/drawing/2017/decorative" val="1"/>
              </a:ext>
            </a:extLst>
          </p:cNvPr>
          <p:cNvSpPr txBox="1"/>
          <p:nvPr/>
        </p:nvSpPr>
        <p:spPr>
          <a:xfrm>
            <a:off x="5860059" y="3195182"/>
            <a:ext cx="4920574" cy="1205458"/>
          </a:xfrm>
          <a:prstGeom prst="rect">
            <a:avLst/>
          </a:prstGeom>
          <a:noFill/>
          <a:effectLst/>
        </p:spPr>
        <p:txBody>
          <a:bodyPr wrap="square" lIns="0" tIns="0" rIns="0" bIns="0" rtlCol="0" anchor="ctr" anchorCtr="0">
            <a:spAutoFit/>
          </a:bodyPr>
          <a:lstStyle>
            <a:defPPr>
              <a:defRPr lang="en-US"/>
            </a:defPPr>
            <a:lvl1pPr marL="230188" indent="-230188">
              <a:spcBef>
                <a:spcPts val="1100"/>
              </a:spcBef>
              <a:buFont typeface="Arial" panose="020B0604020202020204" pitchFamily="34" charset="0"/>
              <a:buChar char="•"/>
              <a:defRPr sz="2000" spc="-5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stStyle>
          <a:p>
            <a:pPr marL="0" indent="0">
              <a:buNone/>
            </a:pPr>
            <a:r>
              <a:rPr lang="en-US" spc="-100" dirty="0">
                <a:solidFill>
                  <a:schemeClr val="tx1"/>
                </a:solidFill>
              </a:rPr>
              <a:t>Extensible framework for code scanning</a:t>
            </a:r>
          </a:p>
          <a:p>
            <a:pPr marL="0" indent="0">
              <a:buNone/>
            </a:pPr>
            <a:r>
              <a:rPr lang="en-US" spc="-100" dirty="0">
                <a:solidFill>
                  <a:schemeClr val="tx1"/>
                </a:solidFill>
              </a:rPr>
              <a:t>Integrated within the developer workflow</a:t>
            </a:r>
          </a:p>
          <a:p>
            <a:pPr marL="0" indent="0">
              <a:buNone/>
            </a:pPr>
            <a:r>
              <a:rPr lang="en-US" spc="-100" dirty="0">
                <a:solidFill>
                  <a:schemeClr val="tx1"/>
                </a:solidFill>
              </a:rPr>
              <a:t>Backed by industry-leading </a:t>
            </a:r>
            <a:r>
              <a:rPr lang="en-US" spc="-100" dirty="0" err="1">
                <a:solidFill>
                  <a:schemeClr val="tx1"/>
                </a:solidFill>
              </a:rPr>
              <a:t>CodeQL</a:t>
            </a:r>
            <a:r>
              <a:rPr lang="en-US" spc="-100" dirty="0">
                <a:solidFill>
                  <a:schemeClr val="tx1"/>
                </a:solidFill>
              </a:rPr>
              <a:t> engine</a:t>
            </a:r>
          </a:p>
        </p:txBody>
      </p:sp>
      <p:cxnSp>
        <p:nvCxnSpPr>
          <p:cNvPr id="44" name="Straight Connector 43">
            <a:extLst>
              <a:ext uri="{FF2B5EF4-FFF2-40B4-BE49-F238E27FC236}">
                <a16:creationId xmlns:a16="http://schemas.microsoft.com/office/drawing/2014/main" id="{7189B679-075C-E76C-9684-E8639349601D}"/>
              </a:ext>
              <a:ext uri="{C183D7F6-B498-43B3-948B-1728B52AA6E4}">
                <adec:decorative xmlns:adec="http://schemas.microsoft.com/office/drawing/2017/decorative" val="1"/>
              </a:ext>
            </a:extLst>
          </p:cNvPr>
          <p:cNvCxnSpPr>
            <a:cxnSpLocks/>
          </p:cNvCxnSpPr>
          <p:nvPr/>
        </p:nvCxnSpPr>
        <p:spPr>
          <a:xfrm>
            <a:off x="5861278" y="2145714"/>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 Placeholder 4">
            <a:extLst>
              <a:ext uri="{FF2B5EF4-FFF2-40B4-BE49-F238E27FC236}">
                <a16:creationId xmlns:a16="http://schemas.microsoft.com/office/drawing/2014/main" id="{1B3D5DCE-F55D-2921-1892-79B746E370AB}"/>
              </a:ext>
              <a:ext uri="{C183D7F6-B498-43B3-948B-1728B52AA6E4}">
                <adec:decorative xmlns:adec="http://schemas.microsoft.com/office/drawing/2017/decorative" val="1"/>
              </a:ext>
            </a:extLst>
          </p:cNvPr>
          <p:cNvSpPr txBox="1">
            <a:spLocks/>
          </p:cNvSpPr>
          <p:nvPr/>
        </p:nvSpPr>
        <p:spPr>
          <a:xfrm>
            <a:off x="6703889" y="5167742"/>
            <a:ext cx="3383280"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bg1">
                    <a:lumMod val="75000"/>
                  </a:schemeClr>
                </a:solidFill>
              </a:rPr>
              <a:t>Secret scanning</a:t>
            </a:r>
          </a:p>
        </p:txBody>
      </p:sp>
      <p:cxnSp>
        <p:nvCxnSpPr>
          <p:cNvPr id="46" name="Straight Connector 45">
            <a:extLst>
              <a:ext uri="{FF2B5EF4-FFF2-40B4-BE49-F238E27FC236}">
                <a16:creationId xmlns:a16="http://schemas.microsoft.com/office/drawing/2014/main" id="{C7DC40FC-8524-4F10-C050-0D9EB52A6B56}"/>
              </a:ext>
              <a:ext uri="{C183D7F6-B498-43B3-948B-1728B52AA6E4}">
                <adec:decorative xmlns:adec="http://schemas.microsoft.com/office/drawing/2017/decorative" val="1"/>
              </a:ext>
            </a:extLst>
          </p:cNvPr>
          <p:cNvCxnSpPr>
            <a:cxnSpLocks/>
          </p:cNvCxnSpPr>
          <p:nvPr/>
        </p:nvCxnSpPr>
        <p:spPr>
          <a:xfrm>
            <a:off x="5861278" y="4941144"/>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FD7E9CF-C78A-10C5-2063-B4F44C7A1A4A}"/>
              </a:ext>
              <a:ext uri="{C183D7F6-B498-43B3-948B-1728B52AA6E4}">
                <adec:decorative xmlns:adec="http://schemas.microsoft.com/office/drawing/2017/decorative" val="1"/>
              </a:ext>
            </a:extLst>
          </p:cNvPr>
          <p:cNvGrpSpPr>
            <a:grpSpLocks noChangeAspect="1"/>
          </p:cNvGrpSpPr>
          <p:nvPr/>
        </p:nvGrpSpPr>
        <p:grpSpPr>
          <a:xfrm>
            <a:off x="6003075" y="5207402"/>
            <a:ext cx="339515" cy="256706"/>
            <a:chOff x="5411554" y="3274772"/>
            <a:chExt cx="410814" cy="310615"/>
          </a:xfrm>
          <a:solidFill>
            <a:schemeClr val="bg1">
              <a:lumMod val="75000"/>
            </a:schemeClr>
          </a:solidFill>
        </p:grpSpPr>
        <p:sp>
          <p:nvSpPr>
            <p:cNvPr id="48" name="Freeform: Shape 281">
              <a:extLst>
                <a:ext uri="{FF2B5EF4-FFF2-40B4-BE49-F238E27FC236}">
                  <a16:creationId xmlns:a16="http://schemas.microsoft.com/office/drawing/2014/main" id="{964D3F0A-BE2C-C36C-EB47-477B873AC0D9}"/>
                </a:ext>
              </a:extLst>
            </p:cNvPr>
            <p:cNvSpPr/>
            <p:nvPr/>
          </p:nvSpPr>
          <p:spPr>
            <a:xfrm>
              <a:off x="5412663" y="3305041"/>
              <a:ext cx="400794" cy="220437"/>
            </a:xfrm>
            <a:custGeom>
              <a:avLst/>
              <a:gdLst>
                <a:gd name="connsiteX0" fmla="*/ 408810 w 400794"/>
                <a:gd name="connsiteY0" fmla="*/ 110419 h 220436"/>
                <a:gd name="connsiteX1" fmla="*/ 326747 w 400794"/>
                <a:gd name="connsiteY1" fmla="*/ 36773 h 220436"/>
                <a:gd name="connsiteX2" fmla="*/ 203603 w 400794"/>
                <a:gd name="connsiteY2" fmla="*/ 0 h 220436"/>
                <a:gd name="connsiteX3" fmla="*/ 82063 w 400794"/>
                <a:gd name="connsiteY3" fmla="*/ 36773 h 220436"/>
                <a:gd name="connsiteX4" fmla="*/ 0 w 400794"/>
                <a:gd name="connsiteY4" fmla="*/ 110419 h 220436"/>
                <a:gd name="connsiteX5" fmla="*/ 1603 w 400794"/>
                <a:gd name="connsiteY5" fmla="*/ 117132 h 220436"/>
                <a:gd name="connsiteX6" fmla="*/ 82063 w 400794"/>
                <a:gd name="connsiteY6" fmla="*/ 189074 h 220436"/>
                <a:gd name="connsiteX7" fmla="*/ 205207 w 400794"/>
                <a:gd name="connsiteY7" fmla="*/ 227551 h 220436"/>
                <a:gd name="connsiteX8" fmla="*/ 333260 w 400794"/>
                <a:gd name="connsiteY8" fmla="*/ 187371 h 220436"/>
                <a:gd name="connsiteX9" fmla="*/ 408810 w 400794"/>
                <a:gd name="connsiteY9" fmla="*/ 117132 h 220436"/>
                <a:gd name="connsiteX10" fmla="*/ 408810 w 400794"/>
                <a:gd name="connsiteY10" fmla="*/ 110419 h 220436"/>
                <a:gd name="connsiteX11" fmla="*/ 408810 w 400794"/>
                <a:gd name="connsiteY11" fmla="*/ 110419 h 22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794" h="220436">
                  <a:moveTo>
                    <a:pt x="408810" y="110419"/>
                  </a:moveTo>
                  <a:cubicBezTo>
                    <a:pt x="387468" y="83666"/>
                    <a:pt x="362819" y="60219"/>
                    <a:pt x="326747" y="36773"/>
                  </a:cubicBezTo>
                  <a:cubicBezTo>
                    <a:pt x="285666" y="11723"/>
                    <a:pt x="246288" y="0"/>
                    <a:pt x="203603" y="0"/>
                  </a:cubicBezTo>
                  <a:cubicBezTo>
                    <a:pt x="156009" y="0"/>
                    <a:pt x="124747" y="13427"/>
                    <a:pt x="82063" y="36773"/>
                  </a:cubicBezTo>
                  <a:cubicBezTo>
                    <a:pt x="49197" y="56813"/>
                    <a:pt x="19639" y="83566"/>
                    <a:pt x="0" y="110419"/>
                  </a:cubicBezTo>
                  <a:cubicBezTo>
                    <a:pt x="0" y="112122"/>
                    <a:pt x="0" y="115429"/>
                    <a:pt x="1603" y="117132"/>
                  </a:cubicBezTo>
                  <a:cubicBezTo>
                    <a:pt x="22945" y="148895"/>
                    <a:pt x="42685" y="163925"/>
                    <a:pt x="82063" y="189074"/>
                  </a:cubicBezTo>
                  <a:cubicBezTo>
                    <a:pt x="124747" y="214124"/>
                    <a:pt x="165829" y="227551"/>
                    <a:pt x="205207" y="227551"/>
                  </a:cubicBezTo>
                  <a:cubicBezTo>
                    <a:pt x="249595" y="227551"/>
                    <a:pt x="292279" y="214124"/>
                    <a:pt x="333260" y="187371"/>
                  </a:cubicBezTo>
                  <a:cubicBezTo>
                    <a:pt x="364422" y="167331"/>
                    <a:pt x="390774" y="143885"/>
                    <a:pt x="408810" y="117132"/>
                  </a:cubicBezTo>
                  <a:cubicBezTo>
                    <a:pt x="410413" y="117132"/>
                    <a:pt x="410413" y="112122"/>
                    <a:pt x="408810" y="110419"/>
                  </a:cubicBezTo>
                  <a:lnTo>
                    <a:pt x="408810" y="110419"/>
                  </a:lnTo>
                  <a:close/>
                </a:path>
              </a:pathLst>
            </a:custGeom>
            <a:grpFill/>
            <a:ln w="9990" cap="flat">
              <a:noFill/>
              <a:prstDash val="solid"/>
              <a:miter/>
            </a:ln>
          </p:spPr>
          <p:txBody>
            <a:bodyPr rtlCol="0" anchor="ctr"/>
            <a:lstStyle/>
            <a:p>
              <a:endParaRPr lang="en-US"/>
            </a:p>
          </p:txBody>
        </p:sp>
        <p:sp>
          <p:nvSpPr>
            <p:cNvPr id="49" name="Freeform: Shape 282">
              <a:extLst>
                <a:ext uri="{FF2B5EF4-FFF2-40B4-BE49-F238E27FC236}">
                  <a16:creationId xmlns:a16="http://schemas.microsoft.com/office/drawing/2014/main" id="{A6E868FB-A878-0DE5-D6AB-46D858713C50}"/>
                </a:ext>
              </a:extLst>
            </p:cNvPr>
            <p:cNvSpPr/>
            <p:nvPr/>
          </p:nvSpPr>
          <p:spPr>
            <a:xfrm>
              <a:off x="5521378" y="3326211"/>
              <a:ext cx="170338" cy="160318"/>
            </a:xfrm>
            <a:custGeom>
              <a:avLst/>
              <a:gdLst>
                <a:gd name="connsiteX0" fmla="*/ 180157 w 170337"/>
                <a:gd name="connsiteY0" fmla="*/ 49298 h 160317"/>
                <a:gd name="connsiteX1" fmla="*/ 96491 w 170337"/>
                <a:gd name="connsiteY1" fmla="*/ 0 h 160317"/>
                <a:gd name="connsiteX2" fmla="*/ 0 w 170337"/>
                <a:gd name="connsiteY2" fmla="*/ 97994 h 160317"/>
                <a:gd name="connsiteX3" fmla="*/ 26352 w 170337"/>
                <a:gd name="connsiteY3" fmla="*/ 165127 h 160317"/>
                <a:gd name="connsiteX4" fmla="*/ 180157 w 170337"/>
                <a:gd name="connsiteY4" fmla="*/ 49298 h 16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37" h="160317">
                  <a:moveTo>
                    <a:pt x="180157" y="49298"/>
                  </a:moveTo>
                  <a:cubicBezTo>
                    <a:pt x="163524" y="19839"/>
                    <a:pt x="132262" y="0"/>
                    <a:pt x="96491" y="0"/>
                  </a:cubicBezTo>
                  <a:cubicBezTo>
                    <a:pt x="43186" y="0"/>
                    <a:pt x="0" y="43887"/>
                    <a:pt x="0" y="97994"/>
                  </a:cubicBezTo>
                  <a:cubicBezTo>
                    <a:pt x="0" y="123945"/>
                    <a:pt x="10020" y="147592"/>
                    <a:pt x="26352" y="165127"/>
                  </a:cubicBezTo>
                  <a:lnTo>
                    <a:pt x="180157" y="49298"/>
                  </a:lnTo>
                  <a:close/>
                </a:path>
              </a:pathLst>
            </a:custGeom>
            <a:solidFill>
              <a:schemeClr val="bg1"/>
            </a:solidFill>
            <a:ln w="9990" cap="flat">
              <a:noFill/>
              <a:prstDash val="solid"/>
              <a:miter/>
            </a:ln>
          </p:spPr>
          <p:txBody>
            <a:bodyPr rtlCol="0" anchor="ctr"/>
            <a:lstStyle/>
            <a:p>
              <a:endParaRPr lang="en-US" dirty="0"/>
            </a:p>
          </p:txBody>
        </p:sp>
        <p:sp>
          <p:nvSpPr>
            <p:cNvPr id="50" name="Freeform: Shape 283">
              <a:extLst>
                <a:ext uri="{FF2B5EF4-FFF2-40B4-BE49-F238E27FC236}">
                  <a16:creationId xmlns:a16="http://schemas.microsoft.com/office/drawing/2014/main" id="{650E24FC-C030-2867-0F70-5220B3B314BB}"/>
                </a:ext>
              </a:extLst>
            </p:cNvPr>
            <p:cNvSpPr/>
            <p:nvPr/>
          </p:nvSpPr>
          <p:spPr>
            <a:xfrm>
              <a:off x="5584403" y="3389137"/>
              <a:ext cx="60119" cy="60119"/>
            </a:xfrm>
            <a:custGeom>
              <a:avLst/>
              <a:gdLst>
                <a:gd name="connsiteX0" fmla="*/ 14328 w 60119"/>
                <a:gd name="connsiteY0" fmla="*/ 63726 h 60119"/>
                <a:gd name="connsiteX1" fmla="*/ 65229 w 60119"/>
                <a:gd name="connsiteY1" fmla="*/ 25350 h 60119"/>
                <a:gd name="connsiteX2" fmla="*/ 33366 w 60119"/>
                <a:gd name="connsiteY2" fmla="*/ 0 h 60119"/>
                <a:gd name="connsiteX3" fmla="*/ 0 w 60119"/>
                <a:gd name="connsiteY3" fmla="*/ 34969 h 60119"/>
                <a:gd name="connsiteX4" fmla="*/ 14328 w 60119"/>
                <a:gd name="connsiteY4" fmla="*/ 63726 h 6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9" h="60119">
                  <a:moveTo>
                    <a:pt x="14328" y="63726"/>
                  </a:moveTo>
                  <a:lnTo>
                    <a:pt x="65229" y="25350"/>
                  </a:lnTo>
                  <a:cubicBezTo>
                    <a:pt x="61221" y="10721"/>
                    <a:pt x="48496" y="0"/>
                    <a:pt x="33366" y="0"/>
                  </a:cubicBezTo>
                  <a:cubicBezTo>
                    <a:pt x="14930" y="0"/>
                    <a:pt x="0" y="15631"/>
                    <a:pt x="0" y="34969"/>
                  </a:cubicBezTo>
                  <a:cubicBezTo>
                    <a:pt x="100" y="46893"/>
                    <a:pt x="5711" y="57414"/>
                    <a:pt x="14328" y="63726"/>
                  </a:cubicBezTo>
                  <a:close/>
                </a:path>
              </a:pathLst>
            </a:custGeom>
            <a:grpFill/>
            <a:ln w="9990" cap="flat">
              <a:noFill/>
              <a:prstDash val="solid"/>
              <a:miter/>
            </a:ln>
          </p:spPr>
          <p:txBody>
            <a:bodyPr rtlCol="0" anchor="ctr"/>
            <a:lstStyle/>
            <a:p>
              <a:endParaRPr lang="en-US"/>
            </a:p>
          </p:txBody>
        </p:sp>
        <p:sp>
          <p:nvSpPr>
            <p:cNvPr id="51" name="Freeform: Shape 284">
              <a:extLst>
                <a:ext uri="{FF2B5EF4-FFF2-40B4-BE49-F238E27FC236}">
                  <a16:creationId xmlns:a16="http://schemas.microsoft.com/office/drawing/2014/main" id="{A2F6212D-ECC8-268E-484E-AE9BB627954D}"/>
                </a:ext>
              </a:extLst>
            </p:cNvPr>
            <p:cNvSpPr/>
            <p:nvPr/>
          </p:nvSpPr>
          <p:spPr>
            <a:xfrm>
              <a:off x="5411554" y="3274772"/>
              <a:ext cx="410814" cy="310615"/>
            </a:xfrm>
            <a:custGeom>
              <a:avLst/>
              <a:gdLst>
                <a:gd name="connsiteX0" fmla="*/ 0 w 410814"/>
                <a:gd name="connsiteY0" fmla="*/ 299711 h 310615"/>
                <a:gd name="connsiteX1" fmla="*/ 398601 w 410814"/>
                <a:gd name="connsiteY1" fmla="*/ 0 h 310615"/>
                <a:gd name="connsiteX2" fmla="*/ 412151 w 410814"/>
                <a:gd name="connsiteY2" fmla="*/ 18020 h 310615"/>
                <a:gd name="connsiteX3" fmla="*/ 13549 w 410814"/>
                <a:gd name="connsiteY3" fmla="*/ 317731 h 310615"/>
              </a:gdLst>
              <a:ahLst/>
              <a:cxnLst>
                <a:cxn ang="0">
                  <a:pos x="connsiteX0" y="connsiteY0"/>
                </a:cxn>
                <a:cxn ang="0">
                  <a:pos x="connsiteX1" y="connsiteY1"/>
                </a:cxn>
                <a:cxn ang="0">
                  <a:pos x="connsiteX2" y="connsiteY2"/>
                </a:cxn>
                <a:cxn ang="0">
                  <a:pos x="connsiteX3" y="connsiteY3"/>
                </a:cxn>
              </a:cxnLst>
              <a:rect l="l" t="t" r="r" b="b"/>
              <a:pathLst>
                <a:path w="410814" h="310615">
                  <a:moveTo>
                    <a:pt x="0" y="299711"/>
                  </a:moveTo>
                  <a:lnTo>
                    <a:pt x="398601" y="0"/>
                  </a:lnTo>
                  <a:lnTo>
                    <a:pt x="412151" y="18020"/>
                  </a:lnTo>
                  <a:lnTo>
                    <a:pt x="13549" y="317731"/>
                  </a:lnTo>
                  <a:close/>
                </a:path>
              </a:pathLst>
            </a:custGeom>
            <a:grpFill/>
            <a:ln w="9990" cap="flat">
              <a:noFill/>
              <a:prstDash val="solid"/>
              <a:miter/>
            </a:ln>
          </p:spPr>
          <p:txBody>
            <a:bodyPr rtlCol="0" anchor="ctr"/>
            <a:lstStyle/>
            <a:p>
              <a:endParaRPr lang="en-US"/>
            </a:p>
          </p:txBody>
        </p:sp>
      </p:grpSp>
      <p:sp>
        <p:nvSpPr>
          <p:cNvPr id="4" name="Title 3">
            <a:extLst>
              <a:ext uri="{FF2B5EF4-FFF2-40B4-BE49-F238E27FC236}">
                <a16:creationId xmlns:a16="http://schemas.microsoft.com/office/drawing/2014/main" id="{6D51BD1A-175B-DD67-73EF-12154B4661BA}"/>
              </a:ext>
            </a:extLst>
          </p:cNvPr>
          <p:cNvSpPr>
            <a:spLocks noGrp="1"/>
          </p:cNvSpPr>
          <p:nvPr>
            <p:ph type="title"/>
          </p:nvPr>
        </p:nvSpPr>
        <p:spPr>
          <a:xfrm>
            <a:off x="539999" y="430035"/>
            <a:ext cx="3828801" cy="2708434"/>
          </a:xfrm>
        </p:spPr>
        <p:txBody>
          <a:bodyPr vert="horz" wrap="square" lIns="0" tIns="0" rIns="0" bIns="0" rtlCol="0" anchor="t" anchorCtr="0">
            <a:spAutoFit/>
          </a:bodyPr>
          <a:lstStyle/>
          <a:p>
            <a:r>
              <a:rPr lang="en-AU" sz="3600" dirty="0"/>
              <a:t>GitHub Advanced Security capabilities</a:t>
            </a:r>
            <a:endParaRPr lang="en-GB" sz="3600" dirty="0"/>
          </a:p>
        </p:txBody>
      </p:sp>
    </p:spTree>
    <p:extLst>
      <p:ext uri="{BB962C8B-B14F-4D97-AF65-F5344CB8AC3E}">
        <p14:creationId xmlns:p14="http://schemas.microsoft.com/office/powerpoint/2010/main" val="3785736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1.875E-6 -3.7037E-6 L 0.01563 -0.00046 " pathEditMode="relative" rAng="0" ptsTypes="AA">
                                      <p:cBhvr>
                                        <p:cTn id="9" dur="700" spd="-100000" fill="hold"/>
                                        <p:tgtEl>
                                          <p:spTgt spid="43"/>
                                        </p:tgtEl>
                                        <p:attrNameLst>
                                          <p:attrName>ppt_x</p:attrName>
                                          <p:attrName>ppt_y</p:attrName>
                                        </p:attrNameLst>
                                      </p:cBhvr>
                                      <p:rCtr x="781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
            <a:extLst>
              <a:ext uri="{FF2B5EF4-FFF2-40B4-BE49-F238E27FC236}">
                <a16:creationId xmlns:a16="http://schemas.microsoft.com/office/drawing/2014/main" id="{B179CCAE-886B-4CFC-5501-1FE0416851B3}"/>
              </a:ext>
              <a:ext uri="{C183D7F6-B498-43B3-948B-1728B52AA6E4}">
                <adec:decorative xmlns:adec="http://schemas.microsoft.com/office/drawing/2017/decorative" val="1"/>
              </a:ext>
            </a:extLst>
          </p:cNvPr>
          <p:cNvSpPr txBox="1">
            <a:spLocks/>
          </p:cNvSpPr>
          <p:nvPr/>
        </p:nvSpPr>
        <p:spPr>
          <a:xfrm>
            <a:off x="6703889" y="1643688"/>
            <a:ext cx="3383280"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chemeClr val="bg1">
                    <a:lumMod val="75000"/>
                  </a:schemeClr>
                </a:solidFill>
                <a:sym typeface="Helvetica Neue"/>
              </a:rPr>
              <a:t>Dependency scanning</a:t>
            </a:r>
          </a:p>
        </p:txBody>
      </p:sp>
      <p:grpSp>
        <p:nvGrpSpPr>
          <p:cNvPr id="36" name="Group 35">
            <a:extLst>
              <a:ext uri="{FF2B5EF4-FFF2-40B4-BE49-F238E27FC236}">
                <a16:creationId xmlns:a16="http://schemas.microsoft.com/office/drawing/2014/main" id="{01AA0D0E-5A35-CE8E-678E-CD5AA5C232A5}"/>
              </a:ext>
              <a:ext uri="{C183D7F6-B498-43B3-948B-1728B52AA6E4}">
                <adec:decorative xmlns:adec="http://schemas.microsoft.com/office/drawing/2017/decorative" val="1"/>
              </a:ext>
            </a:extLst>
          </p:cNvPr>
          <p:cNvGrpSpPr/>
          <p:nvPr/>
        </p:nvGrpSpPr>
        <p:grpSpPr>
          <a:xfrm>
            <a:off x="5972309" y="1618802"/>
            <a:ext cx="401254" cy="342936"/>
            <a:chOff x="7820966" y="2823313"/>
            <a:chExt cx="401254" cy="342936"/>
          </a:xfrm>
          <a:solidFill>
            <a:srgbClr val="737373"/>
          </a:solidFill>
        </p:grpSpPr>
        <p:sp>
          <p:nvSpPr>
            <p:cNvPr id="37" name="Freeform: Shape 339">
              <a:extLst>
                <a:ext uri="{FF2B5EF4-FFF2-40B4-BE49-F238E27FC236}">
                  <a16:creationId xmlns:a16="http://schemas.microsoft.com/office/drawing/2014/main" id="{CB7AD41F-5457-CEDA-5E8B-C0E137C9C909}"/>
                </a:ext>
              </a:extLst>
            </p:cNvPr>
            <p:cNvSpPr/>
            <p:nvPr/>
          </p:nvSpPr>
          <p:spPr>
            <a:xfrm>
              <a:off x="7823347" y="2888560"/>
              <a:ext cx="140963"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grpFill/>
            <a:ln w="9525" cap="flat">
              <a:noFill/>
              <a:prstDash val="solid"/>
              <a:miter/>
            </a:ln>
          </p:spPr>
          <p:txBody>
            <a:bodyPr rtlCol="0" anchor="ctr"/>
            <a:lstStyle/>
            <a:p>
              <a:endParaRPr lang="en-US"/>
            </a:p>
          </p:txBody>
        </p:sp>
        <p:sp>
          <p:nvSpPr>
            <p:cNvPr id="38" name="Freeform: Shape 340">
              <a:extLst>
                <a:ext uri="{FF2B5EF4-FFF2-40B4-BE49-F238E27FC236}">
                  <a16:creationId xmlns:a16="http://schemas.microsoft.com/office/drawing/2014/main" id="{AF901492-36B5-B4D0-0609-33A25CA133BE}"/>
                </a:ext>
              </a:extLst>
            </p:cNvPr>
            <p:cNvSpPr/>
            <p:nvPr/>
          </p:nvSpPr>
          <p:spPr>
            <a:xfrm>
              <a:off x="7823347" y="2953807"/>
              <a:ext cx="82228" cy="43072"/>
            </a:xfrm>
            <a:custGeom>
              <a:avLst/>
              <a:gdLst>
                <a:gd name="connsiteX0" fmla="*/ 3307 w 92608"/>
                <a:gd name="connsiteY0" fmla="*/ 48626 h 48508"/>
                <a:gd name="connsiteX1" fmla="*/ 91192 w 92608"/>
                <a:gd name="connsiteY1" fmla="*/ 48626 h 48508"/>
                <a:gd name="connsiteX2" fmla="*/ 91192 w 92608"/>
                <a:gd name="connsiteY2" fmla="*/ 3307 h 48508"/>
                <a:gd name="connsiteX3" fmla="*/ 3307 w 92608"/>
                <a:gd name="connsiteY3" fmla="*/ 3307 h 48508"/>
                <a:gd name="connsiteX4" fmla="*/ 3307 w 92608"/>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8" h="48508">
                  <a:moveTo>
                    <a:pt x="3307" y="48626"/>
                  </a:moveTo>
                  <a:lnTo>
                    <a:pt x="91192" y="48626"/>
                  </a:lnTo>
                  <a:lnTo>
                    <a:pt x="91192" y="3307"/>
                  </a:lnTo>
                  <a:lnTo>
                    <a:pt x="3307" y="3307"/>
                  </a:lnTo>
                  <a:lnTo>
                    <a:pt x="3307" y="48626"/>
                  </a:lnTo>
                  <a:close/>
                </a:path>
              </a:pathLst>
            </a:custGeom>
            <a:grpFill/>
            <a:ln w="952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ACFF5098-928A-49EA-5206-F08F7C21EFB5}"/>
                </a:ext>
              </a:extLst>
            </p:cNvPr>
            <p:cNvGrpSpPr/>
            <p:nvPr/>
          </p:nvGrpSpPr>
          <p:grpSpPr>
            <a:xfrm>
              <a:off x="7972585" y="2904655"/>
              <a:ext cx="249635" cy="261594"/>
              <a:chOff x="8016251" y="2848948"/>
              <a:chExt cx="226941" cy="237813"/>
            </a:xfrm>
            <a:grpFill/>
          </p:grpSpPr>
          <p:sp>
            <p:nvSpPr>
              <p:cNvPr id="41" name="Freeform: Shape 343">
                <a:extLst>
                  <a:ext uri="{FF2B5EF4-FFF2-40B4-BE49-F238E27FC236}">
                    <a16:creationId xmlns:a16="http://schemas.microsoft.com/office/drawing/2014/main" id="{7E4767CD-1979-DA75-75F4-244C89F0A410}"/>
                  </a:ext>
                </a:extLst>
              </p:cNvPr>
              <p:cNvSpPr/>
              <p:nvPr/>
            </p:nvSpPr>
            <p:spPr>
              <a:xfrm>
                <a:off x="8132843" y="2976413"/>
                <a:ext cx="110349" cy="110348"/>
              </a:xfrm>
              <a:custGeom>
                <a:avLst/>
                <a:gdLst>
                  <a:gd name="connsiteX0" fmla="*/ 34562 w 136707"/>
                  <a:gd name="connsiteY0" fmla="*/ 3307 h 136706"/>
                  <a:gd name="connsiteX1" fmla="*/ 3307 w 136707"/>
                  <a:gd name="connsiteY1" fmla="*/ 34562 h 136706"/>
                  <a:gd name="connsiteX2" fmla="*/ 105778 w 136707"/>
                  <a:gd name="connsiteY2" fmla="*/ 137032 h 136706"/>
                  <a:gd name="connsiteX3" fmla="*/ 137033 w 136707"/>
                  <a:gd name="connsiteY3" fmla="*/ 105777 h 136706"/>
                  <a:gd name="connsiteX4" fmla="*/ 34562 w 136707"/>
                  <a:gd name="connsiteY4" fmla="*/ 3307 h 13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07" h="136706">
                    <a:moveTo>
                      <a:pt x="34562" y="3307"/>
                    </a:moveTo>
                    <a:lnTo>
                      <a:pt x="3307" y="34562"/>
                    </a:lnTo>
                    <a:lnTo>
                      <a:pt x="105778" y="137032"/>
                    </a:lnTo>
                    <a:lnTo>
                      <a:pt x="137033" y="105777"/>
                    </a:lnTo>
                    <a:lnTo>
                      <a:pt x="34562" y="3307"/>
                    </a:lnTo>
                    <a:close/>
                  </a:path>
                </a:pathLst>
              </a:custGeom>
              <a:grpFill/>
              <a:ln w="9525" cap="flat">
                <a:noFill/>
                <a:prstDash val="solid"/>
                <a:miter/>
              </a:ln>
            </p:spPr>
            <p:txBody>
              <a:bodyPr rtlCol="0" anchor="ctr"/>
              <a:lstStyle/>
              <a:p>
                <a:endParaRPr lang="en-US"/>
              </a:p>
            </p:txBody>
          </p:sp>
          <p:sp>
            <p:nvSpPr>
              <p:cNvPr id="42" name="Freeform: Shape 344">
                <a:extLst>
                  <a:ext uri="{FF2B5EF4-FFF2-40B4-BE49-F238E27FC236}">
                    <a16:creationId xmlns:a16="http://schemas.microsoft.com/office/drawing/2014/main" id="{6802157D-19DB-0993-4E2D-354746B828B0}"/>
                  </a:ext>
                </a:extLst>
              </p:cNvPr>
              <p:cNvSpPr/>
              <p:nvPr/>
            </p:nvSpPr>
            <p:spPr>
              <a:xfrm>
                <a:off x="8016251" y="2848948"/>
                <a:ext cx="185102" cy="185100"/>
              </a:xfrm>
              <a:custGeom>
                <a:avLst/>
                <a:gdLst>
                  <a:gd name="connsiteX0" fmla="*/ 115154 w 229315"/>
                  <a:gd name="connsiteY0" fmla="*/ 3307 h 229314"/>
                  <a:gd name="connsiteX1" fmla="*/ 3307 w 229315"/>
                  <a:gd name="connsiteY1" fmla="*/ 115154 h 229314"/>
                  <a:gd name="connsiteX2" fmla="*/ 115154 w 229315"/>
                  <a:gd name="connsiteY2" fmla="*/ 227000 h 229314"/>
                  <a:gd name="connsiteX3" fmla="*/ 227001 w 229315"/>
                  <a:gd name="connsiteY3" fmla="*/ 115154 h 229314"/>
                  <a:gd name="connsiteX4" fmla="*/ 115154 w 229315"/>
                  <a:gd name="connsiteY4" fmla="*/ 3307 h 229314"/>
                  <a:gd name="connsiteX5" fmla="*/ 115154 w 229315"/>
                  <a:gd name="connsiteY5" fmla="*/ 182425 h 229314"/>
                  <a:gd name="connsiteX6" fmla="*/ 47957 w 229315"/>
                  <a:gd name="connsiteY6" fmla="*/ 115228 h 229314"/>
                  <a:gd name="connsiteX7" fmla="*/ 115154 w 229315"/>
                  <a:gd name="connsiteY7" fmla="*/ 48031 h 229314"/>
                  <a:gd name="connsiteX8" fmla="*/ 182352 w 229315"/>
                  <a:gd name="connsiteY8" fmla="*/ 115228 h 229314"/>
                  <a:gd name="connsiteX9" fmla="*/ 115154 w 229315"/>
                  <a:gd name="connsiteY9" fmla="*/ 182425 h 2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15" h="229314">
                    <a:moveTo>
                      <a:pt x="115154" y="3307"/>
                    </a:moveTo>
                    <a:cubicBezTo>
                      <a:pt x="53389" y="3307"/>
                      <a:pt x="3307" y="53389"/>
                      <a:pt x="3307" y="115154"/>
                    </a:cubicBezTo>
                    <a:cubicBezTo>
                      <a:pt x="3307" y="176918"/>
                      <a:pt x="53389" y="227000"/>
                      <a:pt x="115154" y="227000"/>
                    </a:cubicBezTo>
                    <a:cubicBezTo>
                      <a:pt x="176919" y="227000"/>
                      <a:pt x="227001" y="176918"/>
                      <a:pt x="227001" y="115154"/>
                    </a:cubicBezTo>
                    <a:cubicBezTo>
                      <a:pt x="227001" y="53389"/>
                      <a:pt x="176919" y="3307"/>
                      <a:pt x="115154" y="3307"/>
                    </a:cubicBezTo>
                    <a:close/>
                    <a:moveTo>
                      <a:pt x="115154" y="182425"/>
                    </a:moveTo>
                    <a:cubicBezTo>
                      <a:pt x="78021" y="182425"/>
                      <a:pt x="47957" y="152361"/>
                      <a:pt x="47957" y="115228"/>
                    </a:cubicBezTo>
                    <a:cubicBezTo>
                      <a:pt x="47957" y="78095"/>
                      <a:pt x="78021" y="48031"/>
                      <a:pt x="115154" y="48031"/>
                    </a:cubicBezTo>
                    <a:cubicBezTo>
                      <a:pt x="152288" y="48031"/>
                      <a:pt x="182352" y="78095"/>
                      <a:pt x="182352" y="115228"/>
                    </a:cubicBezTo>
                    <a:cubicBezTo>
                      <a:pt x="182352" y="152361"/>
                      <a:pt x="152288" y="182425"/>
                      <a:pt x="115154" y="182425"/>
                    </a:cubicBezTo>
                    <a:close/>
                  </a:path>
                </a:pathLst>
              </a:custGeom>
              <a:grpFill/>
              <a:ln w="9525" cap="flat">
                <a:noFill/>
                <a:prstDash val="solid"/>
                <a:miter/>
              </a:ln>
            </p:spPr>
            <p:txBody>
              <a:bodyPr rtlCol="0" anchor="ctr"/>
              <a:lstStyle/>
              <a:p>
                <a:endParaRPr lang="en-US"/>
              </a:p>
            </p:txBody>
          </p:sp>
        </p:grpSp>
        <p:sp>
          <p:nvSpPr>
            <p:cNvPr id="40" name="Freeform: Shape 342">
              <a:extLst>
                <a:ext uri="{FF2B5EF4-FFF2-40B4-BE49-F238E27FC236}">
                  <a16:creationId xmlns:a16="http://schemas.microsoft.com/office/drawing/2014/main" id="{E51DD123-22B9-B894-9C6D-A3EBB2B25B71}"/>
                </a:ext>
              </a:extLst>
            </p:cNvPr>
            <p:cNvSpPr/>
            <p:nvPr/>
          </p:nvSpPr>
          <p:spPr>
            <a:xfrm>
              <a:off x="7820966" y="2823313"/>
              <a:ext cx="274320"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grpFill/>
            <a:ln w="9525" cap="flat">
              <a:noFill/>
              <a:prstDash val="solid"/>
              <a:miter/>
            </a:ln>
          </p:spPr>
          <p:txBody>
            <a:bodyPr rtlCol="0" anchor="ctr"/>
            <a:lstStyle/>
            <a:p>
              <a:endParaRPr lang="en-US"/>
            </a:p>
          </p:txBody>
        </p:sp>
      </p:grpSp>
      <p:cxnSp>
        <p:nvCxnSpPr>
          <p:cNvPr id="44" name="Straight Connector 43">
            <a:extLst>
              <a:ext uri="{FF2B5EF4-FFF2-40B4-BE49-F238E27FC236}">
                <a16:creationId xmlns:a16="http://schemas.microsoft.com/office/drawing/2014/main" id="{7189B679-075C-E76C-9684-E8639349601D}"/>
              </a:ext>
              <a:ext uri="{C183D7F6-B498-43B3-948B-1728B52AA6E4}">
                <adec:decorative xmlns:adec="http://schemas.microsoft.com/office/drawing/2017/decorative" val="1"/>
              </a:ext>
            </a:extLst>
          </p:cNvPr>
          <p:cNvCxnSpPr>
            <a:cxnSpLocks/>
          </p:cNvCxnSpPr>
          <p:nvPr/>
        </p:nvCxnSpPr>
        <p:spPr>
          <a:xfrm>
            <a:off x="5861278" y="2145714"/>
            <a:ext cx="5119421" cy="0"/>
          </a:xfrm>
          <a:prstGeom prst="line">
            <a:avLst/>
          </a:prstGeom>
          <a:ln w="9525">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7D832AD5-F272-0F28-0BA1-6C459B60BF9E}"/>
              </a:ext>
              <a:ext uri="{C183D7F6-B498-43B3-948B-1728B52AA6E4}">
                <adec:decorative xmlns:adec="http://schemas.microsoft.com/office/drawing/2017/decorative" val="1"/>
              </a:ext>
            </a:extLst>
          </p:cNvPr>
          <p:cNvSpPr txBox="1">
            <a:spLocks/>
          </p:cNvSpPr>
          <p:nvPr/>
        </p:nvSpPr>
        <p:spPr>
          <a:xfrm>
            <a:off x="6876722" y="3391585"/>
            <a:ext cx="2533978" cy="369332"/>
          </a:xfrm>
          <a:prstGeom prst="rect">
            <a:avLst/>
          </a:prstGeom>
          <a:noFill/>
          <a:effectLst/>
        </p:spPr>
        <p:txBody>
          <a:bodyPr wrap="square" lIns="0" tIns="0" rIns="0" bIns="0" rtlCol="0" anchor="ctr" anchorCtr="0">
            <a:spAutoFit/>
          </a:bodyPr>
          <a:lstStyle>
            <a:defPPr>
              <a:defRPr lang="en-US"/>
            </a:defPPr>
            <a:lvl1pPr>
              <a:defRPr sz="2400" b="1" spc="-50">
                <a:latin typeface="Segoe UI Semibold" panose="020B0702040204020203" pitchFamily="34" charset="0"/>
                <a:cs typeface="Segoe UI Semibold" panose="020B0702040204020203" pitchFamily="34" charset="0"/>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Secret scanning</a:t>
            </a:r>
          </a:p>
        </p:txBody>
      </p:sp>
      <p:grpSp>
        <p:nvGrpSpPr>
          <p:cNvPr id="27" name="Group 26">
            <a:extLst>
              <a:ext uri="{FF2B5EF4-FFF2-40B4-BE49-F238E27FC236}">
                <a16:creationId xmlns:a16="http://schemas.microsoft.com/office/drawing/2014/main" id="{700DA3CA-99D8-9680-AEDF-102C9B934794}"/>
              </a:ext>
              <a:ext uri="{C183D7F6-B498-43B3-948B-1728B52AA6E4}">
                <adec:decorative xmlns:adec="http://schemas.microsoft.com/office/drawing/2017/decorative" val="1"/>
              </a:ext>
            </a:extLst>
          </p:cNvPr>
          <p:cNvGrpSpPr>
            <a:grpSpLocks noChangeAspect="1"/>
          </p:cNvGrpSpPr>
          <p:nvPr/>
        </p:nvGrpSpPr>
        <p:grpSpPr>
          <a:xfrm>
            <a:off x="5976521" y="3348865"/>
            <a:ext cx="601473" cy="454773"/>
            <a:chOff x="5411554" y="3267088"/>
            <a:chExt cx="410814" cy="310615"/>
          </a:xfrm>
        </p:grpSpPr>
        <p:sp>
          <p:nvSpPr>
            <p:cNvPr id="30" name="Freeform: Shape 281">
              <a:extLst>
                <a:ext uri="{FF2B5EF4-FFF2-40B4-BE49-F238E27FC236}">
                  <a16:creationId xmlns:a16="http://schemas.microsoft.com/office/drawing/2014/main" id="{FF77BB69-54D3-C12B-78E7-6DF2F84F2045}"/>
                </a:ext>
              </a:extLst>
            </p:cNvPr>
            <p:cNvSpPr/>
            <p:nvPr/>
          </p:nvSpPr>
          <p:spPr>
            <a:xfrm>
              <a:off x="5412663" y="3305041"/>
              <a:ext cx="400794" cy="220437"/>
            </a:xfrm>
            <a:custGeom>
              <a:avLst/>
              <a:gdLst>
                <a:gd name="connsiteX0" fmla="*/ 408810 w 400794"/>
                <a:gd name="connsiteY0" fmla="*/ 110419 h 220436"/>
                <a:gd name="connsiteX1" fmla="*/ 326747 w 400794"/>
                <a:gd name="connsiteY1" fmla="*/ 36773 h 220436"/>
                <a:gd name="connsiteX2" fmla="*/ 203603 w 400794"/>
                <a:gd name="connsiteY2" fmla="*/ 0 h 220436"/>
                <a:gd name="connsiteX3" fmla="*/ 82063 w 400794"/>
                <a:gd name="connsiteY3" fmla="*/ 36773 h 220436"/>
                <a:gd name="connsiteX4" fmla="*/ 0 w 400794"/>
                <a:gd name="connsiteY4" fmla="*/ 110419 h 220436"/>
                <a:gd name="connsiteX5" fmla="*/ 1603 w 400794"/>
                <a:gd name="connsiteY5" fmla="*/ 117132 h 220436"/>
                <a:gd name="connsiteX6" fmla="*/ 82063 w 400794"/>
                <a:gd name="connsiteY6" fmla="*/ 189074 h 220436"/>
                <a:gd name="connsiteX7" fmla="*/ 205207 w 400794"/>
                <a:gd name="connsiteY7" fmla="*/ 227551 h 220436"/>
                <a:gd name="connsiteX8" fmla="*/ 333260 w 400794"/>
                <a:gd name="connsiteY8" fmla="*/ 187371 h 220436"/>
                <a:gd name="connsiteX9" fmla="*/ 408810 w 400794"/>
                <a:gd name="connsiteY9" fmla="*/ 117132 h 220436"/>
                <a:gd name="connsiteX10" fmla="*/ 408810 w 400794"/>
                <a:gd name="connsiteY10" fmla="*/ 110419 h 220436"/>
                <a:gd name="connsiteX11" fmla="*/ 408810 w 400794"/>
                <a:gd name="connsiteY11" fmla="*/ 110419 h 22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794" h="220436">
                  <a:moveTo>
                    <a:pt x="408810" y="110419"/>
                  </a:moveTo>
                  <a:cubicBezTo>
                    <a:pt x="387468" y="83666"/>
                    <a:pt x="362819" y="60219"/>
                    <a:pt x="326747" y="36773"/>
                  </a:cubicBezTo>
                  <a:cubicBezTo>
                    <a:pt x="285666" y="11723"/>
                    <a:pt x="246288" y="0"/>
                    <a:pt x="203603" y="0"/>
                  </a:cubicBezTo>
                  <a:cubicBezTo>
                    <a:pt x="156009" y="0"/>
                    <a:pt x="124747" y="13427"/>
                    <a:pt x="82063" y="36773"/>
                  </a:cubicBezTo>
                  <a:cubicBezTo>
                    <a:pt x="49197" y="56813"/>
                    <a:pt x="19639" y="83566"/>
                    <a:pt x="0" y="110419"/>
                  </a:cubicBezTo>
                  <a:cubicBezTo>
                    <a:pt x="0" y="112122"/>
                    <a:pt x="0" y="115429"/>
                    <a:pt x="1603" y="117132"/>
                  </a:cubicBezTo>
                  <a:cubicBezTo>
                    <a:pt x="22945" y="148895"/>
                    <a:pt x="42685" y="163925"/>
                    <a:pt x="82063" y="189074"/>
                  </a:cubicBezTo>
                  <a:cubicBezTo>
                    <a:pt x="124747" y="214124"/>
                    <a:pt x="165829" y="227551"/>
                    <a:pt x="205207" y="227551"/>
                  </a:cubicBezTo>
                  <a:cubicBezTo>
                    <a:pt x="249595" y="227551"/>
                    <a:pt x="292279" y="214124"/>
                    <a:pt x="333260" y="187371"/>
                  </a:cubicBezTo>
                  <a:cubicBezTo>
                    <a:pt x="364422" y="167331"/>
                    <a:pt x="390774" y="143885"/>
                    <a:pt x="408810" y="117132"/>
                  </a:cubicBezTo>
                  <a:cubicBezTo>
                    <a:pt x="410413" y="117132"/>
                    <a:pt x="410413" y="112122"/>
                    <a:pt x="408810" y="110419"/>
                  </a:cubicBezTo>
                  <a:lnTo>
                    <a:pt x="408810" y="110419"/>
                  </a:lnTo>
                  <a:close/>
                </a:path>
              </a:pathLst>
            </a:custGeom>
            <a:solidFill>
              <a:srgbClr val="0078D4"/>
            </a:solidFill>
            <a:ln w="9990" cap="flat">
              <a:noFill/>
              <a:prstDash val="solid"/>
              <a:miter/>
            </a:ln>
          </p:spPr>
          <p:txBody>
            <a:bodyPr rtlCol="0" anchor="ctr"/>
            <a:lstStyle/>
            <a:p>
              <a:endParaRPr lang="en-US"/>
            </a:p>
          </p:txBody>
        </p:sp>
        <p:sp>
          <p:nvSpPr>
            <p:cNvPr id="52" name="Freeform: Shape 282">
              <a:extLst>
                <a:ext uri="{FF2B5EF4-FFF2-40B4-BE49-F238E27FC236}">
                  <a16:creationId xmlns:a16="http://schemas.microsoft.com/office/drawing/2014/main" id="{C6F5574E-0242-53C4-0C3D-B17DD01F2CEA}"/>
                </a:ext>
              </a:extLst>
            </p:cNvPr>
            <p:cNvSpPr/>
            <p:nvPr/>
          </p:nvSpPr>
          <p:spPr>
            <a:xfrm>
              <a:off x="5521378" y="3326211"/>
              <a:ext cx="170338" cy="160318"/>
            </a:xfrm>
            <a:custGeom>
              <a:avLst/>
              <a:gdLst>
                <a:gd name="connsiteX0" fmla="*/ 180157 w 170337"/>
                <a:gd name="connsiteY0" fmla="*/ 49298 h 160317"/>
                <a:gd name="connsiteX1" fmla="*/ 96491 w 170337"/>
                <a:gd name="connsiteY1" fmla="*/ 0 h 160317"/>
                <a:gd name="connsiteX2" fmla="*/ 0 w 170337"/>
                <a:gd name="connsiteY2" fmla="*/ 97994 h 160317"/>
                <a:gd name="connsiteX3" fmla="*/ 26352 w 170337"/>
                <a:gd name="connsiteY3" fmla="*/ 165127 h 160317"/>
                <a:gd name="connsiteX4" fmla="*/ 180157 w 170337"/>
                <a:gd name="connsiteY4" fmla="*/ 49298 h 16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37" h="160317">
                  <a:moveTo>
                    <a:pt x="180157" y="49298"/>
                  </a:moveTo>
                  <a:cubicBezTo>
                    <a:pt x="163524" y="19839"/>
                    <a:pt x="132262" y="0"/>
                    <a:pt x="96491" y="0"/>
                  </a:cubicBezTo>
                  <a:cubicBezTo>
                    <a:pt x="43186" y="0"/>
                    <a:pt x="0" y="43887"/>
                    <a:pt x="0" y="97994"/>
                  </a:cubicBezTo>
                  <a:cubicBezTo>
                    <a:pt x="0" y="123945"/>
                    <a:pt x="10020" y="147592"/>
                    <a:pt x="26352" y="165127"/>
                  </a:cubicBezTo>
                  <a:lnTo>
                    <a:pt x="180157" y="49298"/>
                  </a:lnTo>
                  <a:close/>
                </a:path>
              </a:pathLst>
            </a:custGeom>
            <a:solidFill>
              <a:srgbClr val="50E6FF"/>
            </a:solidFill>
            <a:ln w="9990" cap="flat">
              <a:noFill/>
              <a:prstDash val="solid"/>
              <a:miter/>
            </a:ln>
          </p:spPr>
          <p:txBody>
            <a:bodyPr rtlCol="0" anchor="ctr"/>
            <a:lstStyle/>
            <a:p>
              <a:endParaRPr lang="en-US"/>
            </a:p>
          </p:txBody>
        </p:sp>
        <p:sp>
          <p:nvSpPr>
            <p:cNvPr id="53" name="Freeform: Shape 283">
              <a:extLst>
                <a:ext uri="{FF2B5EF4-FFF2-40B4-BE49-F238E27FC236}">
                  <a16:creationId xmlns:a16="http://schemas.microsoft.com/office/drawing/2014/main" id="{09CE125D-A5D2-8441-96AB-6666C91B392C}"/>
                </a:ext>
              </a:extLst>
            </p:cNvPr>
            <p:cNvSpPr/>
            <p:nvPr/>
          </p:nvSpPr>
          <p:spPr>
            <a:xfrm>
              <a:off x="5584403" y="3389137"/>
              <a:ext cx="60119" cy="60119"/>
            </a:xfrm>
            <a:custGeom>
              <a:avLst/>
              <a:gdLst>
                <a:gd name="connsiteX0" fmla="*/ 14328 w 60119"/>
                <a:gd name="connsiteY0" fmla="*/ 63726 h 60119"/>
                <a:gd name="connsiteX1" fmla="*/ 65229 w 60119"/>
                <a:gd name="connsiteY1" fmla="*/ 25350 h 60119"/>
                <a:gd name="connsiteX2" fmla="*/ 33366 w 60119"/>
                <a:gd name="connsiteY2" fmla="*/ 0 h 60119"/>
                <a:gd name="connsiteX3" fmla="*/ 0 w 60119"/>
                <a:gd name="connsiteY3" fmla="*/ 34969 h 60119"/>
                <a:gd name="connsiteX4" fmla="*/ 14328 w 60119"/>
                <a:gd name="connsiteY4" fmla="*/ 63726 h 6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9" h="60119">
                  <a:moveTo>
                    <a:pt x="14328" y="63726"/>
                  </a:moveTo>
                  <a:lnTo>
                    <a:pt x="65229" y="25350"/>
                  </a:lnTo>
                  <a:cubicBezTo>
                    <a:pt x="61221" y="10721"/>
                    <a:pt x="48496" y="0"/>
                    <a:pt x="33366" y="0"/>
                  </a:cubicBezTo>
                  <a:cubicBezTo>
                    <a:pt x="14930" y="0"/>
                    <a:pt x="0" y="15631"/>
                    <a:pt x="0" y="34969"/>
                  </a:cubicBezTo>
                  <a:cubicBezTo>
                    <a:pt x="100" y="46893"/>
                    <a:pt x="5711" y="57414"/>
                    <a:pt x="14328" y="63726"/>
                  </a:cubicBezTo>
                  <a:close/>
                </a:path>
              </a:pathLst>
            </a:custGeom>
            <a:solidFill>
              <a:srgbClr val="0078D4"/>
            </a:solidFill>
            <a:ln w="9990" cap="flat">
              <a:noFill/>
              <a:prstDash val="solid"/>
              <a:miter/>
            </a:ln>
          </p:spPr>
          <p:txBody>
            <a:bodyPr rtlCol="0" anchor="ctr"/>
            <a:lstStyle/>
            <a:p>
              <a:endParaRPr lang="en-US"/>
            </a:p>
          </p:txBody>
        </p:sp>
        <p:sp>
          <p:nvSpPr>
            <p:cNvPr id="54" name="Freeform: Shape 284">
              <a:extLst>
                <a:ext uri="{FF2B5EF4-FFF2-40B4-BE49-F238E27FC236}">
                  <a16:creationId xmlns:a16="http://schemas.microsoft.com/office/drawing/2014/main" id="{EEBEE363-2606-AF46-458F-E176B2EEECB1}"/>
                </a:ext>
              </a:extLst>
            </p:cNvPr>
            <p:cNvSpPr/>
            <p:nvPr/>
          </p:nvSpPr>
          <p:spPr>
            <a:xfrm>
              <a:off x="5411554" y="3267088"/>
              <a:ext cx="410814" cy="310615"/>
            </a:xfrm>
            <a:custGeom>
              <a:avLst/>
              <a:gdLst>
                <a:gd name="connsiteX0" fmla="*/ 0 w 410814"/>
                <a:gd name="connsiteY0" fmla="*/ 299711 h 310615"/>
                <a:gd name="connsiteX1" fmla="*/ 398601 w 410814"/>
                <a:gd name="connsiteY1" fmla="*/ 0 h 310615"/>
                <a:gd name="connsiteX2" fmla="*/ 412151 w 410814"/>
                <a:gd name="connsiteY2" fmla="*/ 18020 h 310615"/>
                <a:gd name="connsiteX3" fmla="*/ 13549 w 410814"/>
                <a:gd name="connsiteY3" fmla="*/ 317731 h 310615"/>
              </a:gdLst>
              <a:ahLst/>
              <a:cxnLst>
                <a:cxn ang="0">
                  <a:pos x="connsiteX0" y="connsiteY0"/>
                </a:cxn>
                <a:cxn ang="0">
                  <a:pos x="connsiteX1" y="connsiteY1"/>
                </a:cxn>
                <a:cxn ang="0">
                  <a:pos x="connsiteX2" y="connsiteY2"/>
                </a:cxn>
                <a:cxn ang="0">
                  <a:pos x="connsiteX3" y="connsiteY3"/>
                </a:cxn>
              </a:cxnLst>
              <a:rect l="l" t="t" r="r" b="b"/>
              <a:pathLst>
                <a:path w="410814" h="310615">
                  <a:moveTo>
                    <a:pt x="0" y="299711"/>
                  </a:moveTo>
                  <a:lnTo>
                    <a:pt x="398601" y="0"/>
                  </a:lnTo>
                  <a:lnTo>
                    <a:pt x="412151" y="18020"/>
                  </a:lnTo>
                  <a:lnTo>
                    <a:pt x="13549" y="317731"/>
                  </a:lnTo>
                  <a:close/>
                </a:path>
              </a:pathLst>
            </a:custGeom>
            <a:solidFill>
              <a:srgbClr val="50E6FF"/>
            </a:solidFill>
            <a:ln w="9990" cap="flat">
              <a:noFill/>
              <a:prstDash val="solid"/>
              <a:miter/>
            </a:ln>
          </p:spPr>
          <p:txBody>
            <a:bodyPr rtlCol="0" anchor="ctr"/>
            <a:lstStyle/>
            <a:p>
              <a:endParaRPr lang="en-US"/>
            </a:p>
          </p:txBody>
        </p:sp>
      </p:grpSp>
      <p:sp>
        <p:nvSpPr>
          <p:cNvPr id="55" name="TextBox 54">
            <a:extLst>
              <a:ext uri="{FF2B5EF4-FFF2-40B4-BE49-F238E27FC236}">
                <a16:creationId xmlns:a16="http://schemas.microsoft.com/office/drawing/2014/main" id="{2E6CBE3A-170B-AEF8-2A85-AD066384EAAA}"/>
              </a:ext>
              <a:ext uri="{C183D7F6-B498-43B3-948B-1728B52AA6E4}">
                <adec:decorative xmlns:adec="http://schemas.microsoft.com/office/drawing/2017/decorative" val="1"/>
              </a:ext>
            </a:extLst>
          </p:cNvPr>
          <p:cNvSpPr txBox="1"/>
          <p:nvPr/>
        </p:nvSpPr>
        <p:spPr>
          <a:xfrm>
            <a:off x="5860059" y="4138171"/>
            <a:ext cx="4698914" cy="1064394"/>
          </a:xfrm>
          <a:prstGeom prst="rect">
            <a:avLst/>
          </a:prstGeom>
          <a:noFill/>
          <a:effectLst/>
        </p:spPr>
        <p:txBody>
          <a:bodyPr wrap="square" lIns="0" tIns="0" rIns="0" bIns="0" rtlCol="0" anchor="ctr" anchorCtr="0">
            <a:spAutoFit/>
          </a:bodyPr>
          <a:lstStyle>
            <a:defPPr>
              <a:defRPr lang="en-US"/>
            </a:defPPr>
            <a:lvl1pPr marL="230188" indent="-230188">
              <a:spcBef>
                <a:spcPts val="1100"/>
              </a:spcBef>
              <a:buFont typeface="Arial" panose="020B0604020202020204" pitchFamily="34" charset="0"/>
              <a:buChar char="•"/>
              <a:defRPr sz="2000" spc="-5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stStyle>
          <a:p>
            <a:pPr marL="0" indent="0">
              <a:buNone/>
            </a:pPr>
            <a:r>
              <a:rPr lang="en-US" dirty="0">
                <a:solidFill>
                  <a:schemeClr val="tx1"/>
                </a:solidFill>
              </a:rPr>
              <a:t>Scanning for leaked secrets in public </a:t>
            </a:r>
            <a:br>
              <a:rPr lang="en-US" dirty="0">
                <a:solidFill>
                  <a:schemeClr val="tx1"/>
                </a:solidFill>
              </a:rPr>
            </a:br>
            <a:r>
              <a:rPr lang="en-US" dirty="0">
                <a:solidFill>
                  <a:schemeClr val="tx1"/>
                </a:solidFill>
              </a:rPr>
              <a:t>and private repos</a:t>
            </a:r>
          </a:p>
          <a:p>
            <a:pPr marL="0" indent="0">
              <a:buNone/>
            </a:pPr>
            <a:r>
              <a:rPr lang="en-US" dirty="0">
                <a:solidFill>
                  <a:schemeClr val="tx1"/>
                </a:solidFill>
              </a:rPr>
              <a:t>Partnership with 40+ providers</a:t>
            </a:r>
          </a:p>
        </p:txBody>
      </p:sp>
      <p:cxnSp>
        <p:nvCxnSpPr>
          <p:cNvPr id="56" name="Straight Connector 55">
            <a:extLst>
              <a:ext uri="{FF2B5EF4-FFF2-40B4-BE49-F238E27FC236}">
                <a16:creationId xmlns:a16="http://schemas.microsoft.com/office/drawing/2014/main" id="{E14C8EF6-3A49-18F2-F5A0-B48D20692611}"/>
              </a:ext>
              <a:ext uri="{C183D7F6-B498-43B3-948B-1728B52AA6E4}">
                <adec:decorative xmlns:adec="http://schemas.microsoft.com/office/drawing/2017/decorative" val="1"/>
              </a:ext>
            </a:extLst>
          </p:cNvPr>
          <p:cNvCxnSpPr>
            <a:cxnSpLocks/>
          </p:cNvCxnSpPr>
          <p:nvPr/>
        </p:nvCxnSpPr>
        <p:spPr>
          <a:xfrm>
            <a:off x="5861278" y="2145714"/>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 Placeholder 10">
            <a:extLst>
              <a:ext uri="{FF2B5EF4-FFF2-40B4-BE49-F238E27FC236}">
                <a16:creationId xmlns:a16="http://schemas.microsoft.com/office/drawing/2014/main" id="{8CB87247-45AD-FD1F-F4C7-1E56A7A987B2}"/>
              </a:ext>
              <a:ext uri="{C183D7F6-B498-43B3-948B-1728B52AA6E4}">
                <adec:decorative xmlns:adec="http://schemas.microsoft.com/office/drawing/2017/decorative" val="1"/>
              </a:ext>
            </a:extLst>
          </p:cNvPr>
          <p:cNvSpPr txBox="1">
            <a:spLocks/>
          </p:cNvSpPr>
          <p:nvPr/>
        </p:nvSpPr>
        <p:spPr>
          <a:xfrm>
            <a:off x="6700237" y="2386580"/>
            <a:ext cx="3383280"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bg1">
                    <a:lumMod val="75000"/>
                  </a:schemeClr>
                </a:solidFill>
              </a:rPr>
              <a:t>Code scanning</a:t>
            </a:r>
          </a:p>
        </p:txBody>
      </p:sp>
      <p:cxnSp>
        <p:nvCxnSpPr>
          <p:cNvPr id="58" name="Straight Connector 57">
            <a:extLst>
              <a:ext uri="{FF2B5EF4-FFF2-40B4-BE49-F238E27FC236}">
                <a16:creationId xmlns:a16="http://schemas.microsoft.com/office/drawing/2014/main" id="{CB7FFF0B-A638-7C94-AFF4-C368621D69D8}"/>
              </a:ext>
              <a:ext uri="{C183D7F6-B498-43B3-948B-1728B52AA6E4}">
                <adec:decorative xmlns:adec="http://schemas.microsoft.com/office/drawing/2017/decorative" val="1"/>
              </a:ext>
            </a:extLst>
          </p:cNvPr>
          <p:cNvCxnSpPr>
            <a:cxnSpLocks/>
          </p:cNvCxnSpPr>
          <p:nvPr/>
        </p:nvCxnSpPr>
        <p:spPr>
          <a:xfrm>
            <a:off x="5861278" y="2873666"/>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9" name="virtual network 2">
            <a:extLst>
              <a:ext uri="{FF2B5EF4-FFF2-40B4-BE49-F238E27FC236}">
                <a16:creationId xmlns:a16="http://schemas.microsoft.com/office/drawing/2014/main" id="{D5A2C3DC-1411-96D7-F1AE-87844004CF1F}"/>
              </a:ext>
              <a:ext uri="{C183D7F6-B498-43B3-948B-1728B52AA6E4}">
                <adec:decorative xmlns:adec="http://schemas.microsoft.com/office/drawing/2017/decorative" val="1"/>
              </a:ext>
            </a:extLst>
          </p:cNvPr>
          <p:cNvGrpSpPr/>
          <p:nvPr/>
        </p:nvGrpSpPr>
        <p:grpSpPr>
          <a:xfrm>
            <a:off x="5969311" y="2379807"/>
            <a:ext cx="449631" cy="259766"/>
            <a:chOff x="4440966" y="3108432"/>
            <a:chExt cx="494593" cy="285742"/>
          </a:xfrm>
          <a:solidFill>
            <a:schemeClr val="bg1">
              <a:lumMod val="75000"/>
            </a:schemeClr>
          </a:solidFill>
        </p:grpSpPr>
        <p:sp>
          <p:nvSpPr>
            <p:cNvPr id="60" name="Freeform: Shape 529">
              <a:extLst>
                <a:ext uri="{FF2B5EF4-FFF2-40B4-BE49-F238E27FC236}">
                  <a16:creationId xmlns:a16="http://schemas.microsoft.com/office/drawing/2014/main" id="{99B02974-9AF8-1855-F2EF-E72FC4970B25}"/>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grpFill/>
            <a:ln w="5159" cap="flat">
              <a:noFill/>
              <a:prstDash val="solid"/>
              <a:miter/>
            </a:ln>
          </p:spPr>
          <p:txBody>
            <a:bodyPr rtlCol="0" anchor="ctr"/>
            <a:lstStyle/>
            <a:p>
              <a:endParaRPr lang="en-US"/>
            </a:p>
          </p:txBody>
        </p:sp>
        <p:sp>
          <p:nvSpPr>
            <p:cNvPr id="61" name="Freeform: Shape 530">
              <a:extLst>
                <a:ext uri="{FF2B5EF4-FFF2-40B4-BE49-F238E27FC236}">
                  <a16:creationId xmlns:a16="http://schemas.microsoft.com/office/drawing/2014/main" id="{6DF98B49-EF79-0C8C-DF95-7BEC6A692C46}"/>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grpFill/>
            <a:ln w="5159" cap="flat">
              <a:noFill/>
              <a:prstDash val="solid"/>
              <a:miter/>
            </a:ln>
          </p:spPr>
          <p:txBody>
            <a:bodyPr rtlCol="0" anchor="ctr"/>
            <a:lstStyle/>
            <a:p>
              <a:endParaRPr lang="en-US"/>
            </a:p>
          </p:txBody>
        </p:sp>
        <p:sp>
          <p:nvSpPr>
            <p:cNvPr id="62" name="Freeform: Shape 531">
              <a:extLst>
                <a:ext uri="{FF2B5EF4-FFF2-40B4-BE49-F238E27FC236}">
                  <a16:creationId xmlns:a16="http://schemas.microsoft.com/office/drawing/2014/main" id="{003169C6-EAFC-C630-8C90-BA3B5494475A}"/>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grpFill/>
            <a:ln w="5159" cap="flat">
              <a:noFill/>
              <a:prstDash val="solid"/>
              <a:miter/>
            </a:ln>
          </p:spPr>
          <p:txBody>
            <a:bodyPr rtlCol="0" anchor="ctr"/>
            <a:lstStyle/>
            <a:p>
              <a:endParaRPr lang="en-US"/>
            </a:p>
          </p:txBody>
        </p:sp>
      </p:grpSp>
      <p:grpSp>
        <p:nvGrpSpPr>
          <p:cNvPr id="64" name="Group 63">
            <a:extLst>
              <a:ext uri="{FF2B5EF4-FFF2-40B4-BE49-F238E27FC236}">
                <a16:creationId xmlns:a16="http://schemas.microsoft.com/office/drawing/2014/main" id="{9DFFB145-262B-05FC-EE6A-4B36F772AED3}"/>
              </a:ext>
              <a:ext uri="{C183D7F6-B498-43B3-948B-1728B52AA6E4}">
                <adec:decorative xmlns:adec="http://schemas.microsoft.com/office/drawing/2017/decorative" val="1"/>
              </a:ext>
            </a:extLst>
          </p:cNvPr>
          <p:cNvGrpSpPr/>
          <p:nvPr/>
        </p:nvGrpSpPr>
        <p:grpSpPr>
          <a:xfrm>
            <a:off x="5972309" y="1618802"/>
            <a:ext cx="401254" cy="342936"/>
            <a:chOff x="7820966" y="2823313"/>
            <a:chExt cx="401254" cy="342936"/>
          </a:xfrm>
          <a:solidFill>
            <a:schemeClr val="bg1">
              <a:lumMod val="75000"/>
            </a:schemeClr>
          </a:solidFill>
        </p:grpSpPr>
        <p:sp>
          <p:nvSpPr>
            <p:cNvPr id="65" name="Freeform: Shape 339">
              <a:extLst>
                <a:ext uri="{FF2B5EF4-FFF2-40B4-BE49-F238E27FC236}">
                  <a16:creationId xmlns:a16="http://schemas.microsoft.com/office/drawing/2014/main" id="{0624D275-C848-AA45-EFB0-57CB94EF84B2}"/>
                </a:ext>
              </a:extLst>
            </p:cNvPr>
            <p:cNvSpPr/>
            <p:nvPr/>
          </p:nvSpPr>
          <p:spPr>
            <a:xfrm>
              <a:off x="7823347" y="2888560"/>
              <a:ext cx="140963"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grpFill/>
            <a:ln w="9525" cap="flat">
              <a:noFill/>
              <a:prstDash val="solid"/>
              <a:miter/>
            </a:ln>
          </p:spPr>
          <p:txBody>
            <a:bodyPr rtlCol="0" anchor="ctr"/>
            <a:lstStyle/>
            <a:p>
              <a:endParaRPr lang="en-US"/>
            </a:p>
          </p:txBody>
        </p:sp>
        <p:sp>
          <p:nvSpPr>
            <p:cNvPr id="66" name="Freeform: Shape 340">
              <a:extLst>
                <a:ext uri="{FF2B5EF4-FFF2-40B4-BE49-F238E27FC236}">
                  <a16:creationId xmlns:a16="http://schemas.microsoft.com/office/drawing/2014/main" id="{E94B9ECC-BBEC-ED46-069A-17442554B5DE}"/>
                </a:ext>
              </a:extLst>
            </p:cNvPr>
            <p:cNvSpPr/>
            <p:nvPr/>
          </p:nvSpPr>
          <p:spPr>
            <a:xfrm>
              <a:off x="7823347" y="2953807"/>
              <a:ext cx="82228" cy="43072"/>
            </a:xfrm>
            <a:custGeom>
              <a:avLst/>
              <a:gdLst>
                <a:gd name="connsiteX0" fmla="*/ 3307 w 92608"/>
                <a:gd name="connsiteY0" fmla="*/ 48626 h 48508"/>
                <a:gd name="connsiteX1" fmla="*/ 91192 w 92608"/>
                <a:gd name="connsiteY1" fmla="*/ 48626 h 48508"/>
                <a:gd name="connsiteX2" fmla="*/ 91192 w 92608"/>
                <a:gd name="connsiteY2" fmla="*/ 3307 h 48508"/>
                <a:gd name="connsiteX3" fmla="*/ 3307 w 92608"/>
                <a:gd name="connsiteY3" fmla="*/ 3307 h 48508"/>
                <a:gd name="connsiteX4" fmla="*/ 3307 w 92608"/>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8" h="48508">
                  <a:moveTo>
                    <a:pt x="3307" y="48626"/>
                  </a:moveTo>
                  <a:lnTo>
                    <a:pt x="91192" y="48626"/>
                  </a:lnTo>
                  <a:lnTo>
                    <a:pt x="91192" y="3307"/>
                  </a:lnTo>
                  <a:lnTo>
                    <a:pt x="3307" y="3307"/>
                  </a:lnTo>
                  <a:lnTo>
                    <a:pt x="3307" y="48626"/>
                  </a:lnTo>
                  <a:close/>
                </a:path>
              </a:pathLst>
            </a:custGeom>
            <a:grp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7A17327-F470-EFBB-7042-AFCBA3C52C56}"/>
                </a:ext>
              </a:extLst>
            </p:cNvPr>
            <p:cNvGrpSpPr/>
            <p:nvPr/>
          </p:nvGrpSpPr>
          <p:grpSpPr>
            <a:xfrm>
              <a:off x="7972585" y="2904655"/>
              <a:ext cx="249635" cy="261594"/>
              <a:chOff x="8016251" y="2848948"/>
              <a:chExt cx="226941" cy="237813"/>
            </a:xfrm>
            <a:grpFill/>
          </p:grpSpPr>
          <p:sp>
            <p:nvSpPr>
              <p:cNvPr id="69" name="Freeform: Shape 343">
                <a:extLst>
                  <a:ext uri="{FF2B5EF4-FFF2-40B4-BE49-F238E27FC236}">
                    <a16:creationId xmlns:a16="http://schemas.microsoft.com/office/drawing/2014/main" id="{0FF5AB1D-93B2-10CE-B525-B218D90000E9}"/>
                  </a:ext>
                </a:extLst>
              </p:cNvPr>
              <p:cNvSpPr/>
              <p:nvPr/>
            </p:nvSpPr>
            <p:spPr>
              <a:xfrm>
                <a:off x="8132843" y="2976413"/>
                <a:ext cx="110349" cy="110348"/>
              </a:xfrm>
              <a:custGeom>
                <a:avLst/>
                <a:gdLst>
                  <a:gd name="connsiteX0" fmla="*/ 34562 w 136707"/>
                  <a:gd name="connsiteY0" fmla="*/ 3307 h 136706"/>
                  <a:gd name="connsiteX1" fmla="*/ 3307 w 136707"/>
                  <a:gd name="connsiteY1" fmla="*/ 34562 h 136706"/>
                  <a:gd name="connsiteX2" fmla="*/ 105778 w 136707"/>
                  <a:gd name="connsiteY2" fmla="*/ 137032 h 136706"/>
                  <a:gd name="connsiteX3" fmla="*/ 137033 w 136707"/>
                  <a:gd name="connsiteY3" fmla="*/ 105777 h 136706"/>
                  <a:gd name="connsiteX4" fmla="*/ 34562 w 136707"/>
                  <a:gd name="connsiteY4" fmla="*/ 3307 h 13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07" h="136706">
                    <a:moveTo>
                      <a:pt x="34562" y="3307"/>
                    </a:moveTo>
                    <a:lnTo>
                      <a:pt x="3307" y="34562"/>
                    </a:lnTo>
                    <a:lnTo>
                      <a:pt x="105778" y="137032"/>
                    </a:lnTo>
                    <a:lnTo>
                      <a:pt x="137033" y="105777"/>
                    </a:lnTo>
                    <a:lnTo>
                      <a:pt x="34562" y="3307"/>
                    </a:lnTo>
                    <a:close/>
                  </a:path>
                </a:pathLst>
              </a:custGeom>
              <a:grpFill/>
              <a:ln w="9525" cap="flat">
                <a:noFill/>
                <a:prstDash val="solid"/>
                <a:miter/>
              </a:ln>
            </p:spPr>
            <p:txBody>
              <a:bodyPr rtlCol="0" anchor="ctr"/>
              <a:lstStyle/>
              <a:p>
                <a:endParaRPr lang="en-US"/>
              </a:p>
            </p:txBody>
          </p:sp>
          <p:sp>
            <p:nvSpPr>
              <p:cNvPr id="70" name="Freeform: Shape 344">
                <a:extLst>
                  <a:ext uri="{FF2B5EF4-FFF2-40B4-BE49-F238E27FC236}">
                    <a16:creationId xmlns:a16="http://schemas.microsoft.com/office/drawing/2014/main" id="{9E88C0EE-D034-A5B6-C7B3-D91DBF65E4B8}"/>
                  </a:ext>
                </a:extLst>
              </p:cNvPr>
              <p:cNvSpPr/>
              <p:nvPr/>
            </p:nvSpPr>
            <p:spPr>
              <a:xfrm>
                <a:off x="8016251" y="2848948"/>
                <a:ext cx="185102" cy="185100"/>
              </a:xfrm>
              <a:custGeom>
                <a:avLst/>
                <a:gdLst>
                  <a:gd name="connsiteX0" fmla="*/ 115154 w 229315"/>
                  <a:gd name="connsiteY0" fmla="*/ 3307 h 229314"/>
                  <a:gd name="connsiteX1" fmla="*/ 3307 w 229315"/>
                  <a:gd name="connsiteY1" fmla="*/ 115154 h 229314"/>
                  <a:gd name="connsiteX2" fmla="*/ 115154 w 229315"/>
                  <a:gd name="connsiteY2" fmla="*/ 227000 h 229314"/>
                  <a:gd name="connsiteX3" fmla="*/ 227001 w 229315"/>
                  <a:gd name="connsiteY3" fmla="*/ 115154 h 229314"/>
                  <a:gd name="connsiteX4" fmla="*/ 115154 w 229315"/>
                  <a:gd name="connsiteY4" fmla="*/ 3307 h 229314"/>
                  <a:gd name="connsiteX5" fmla="*/ 115154 w 229315"/>
                  <a:gd name="connsiteY5" fmla="*/ 182425 h 229314"/>
                  <a:gd name="connsiteX6" fmla="*/ 47957 w 229315"/>
                  <a:gd name="connsiteY6" fmla="*/ 115228 h 229314"/>
                  <a:gd name="connsiteX7" fmla="*/ 115154 w 229315"/>
                  <a:gd name="connsiteY7" fmla="*/ 48031 h 229314"/>
                  <a:gd name="connsiteX8" fmla="*/ 182352 w 229315"/>
                  <a:gd name="connsiteY8" fmla="*/ 115228 h 229314"/>
                  <a:gd name="connsiteX9" fmla="*/ 115154 w 229315"/>
                  <a:gd name="connsiteY9" fmla="*/ 182425 h 2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15" h="229314">
                    <a:moveTo>
                      <a:pt x="115154" y="3307"/>
                    </a:moveTo>
                    <a:cubicBezTo>
                      <a:pt x="53389" y="3307"/>
                      <a:pt x="3307" y="53389"/>
                      <a:pt x="3307" y="115154"/>
                    </a:cubicBezTo>
                    <a:cubicBezTo>
                      <a:pt x="3307" y="176918"/>
                      <a:pt x="53389" y="227000"/>
                      <a:pt x="115154" y="227000"/>
                    </a:cubicBezTo>
                    <a:cubicBezTo>
                      <a:pt x="176919" y="227000"/>
                      <a:pt x="227001" y="176918"/>
                      <a:pt x="227001" y="115154"/>
                    </a:cubicBezTo>
                    <a:cubicBezTo>
                      <a:pt x="227001" y="53389"/>
                      <a:pt x="176919" y="3307"/>
                      <a:pt x="115154" y="3307"/>
                    </a:cubicBezTo>
                    <a:close/>
                    <a:moveTo>
                      <a:pt x="115154" y="182425"/>
                    </a:moveTo>
                    <a:cubicBezTo>
                      <a:pt x="78021" y="182425"/>
                      <a:pt x="47957" y="152361"/>
                      <a:pt x="47957" y="115228"/>
                    </a:cubicBezTo>
                    <a:cubicBezTo>
                      <a:pt x="47957" y="78095"/>
                      <a:pt x="78021" y="48031"/>
                      <a:pt x="115154" y="48031"/>
                    </a:cubicBezTo>
                    <a:cubicBezTo>
                      <a:pt x="152288" y="48031"/>
                      <a:pt x="182352" y="78095"/>
                      <a:pt x="182352" y="115228"/>
                    </a:cubicBezTo>
                    <a:cubicBezTo>
                      <a:pt x="182352" y="152361"/>
                      <a:pt x="152288" y="182425"/>
                      <a:pt x="115154" y="182425"/>
                    </a:cubicBezTo>
                    <a:close/>
                  </a:path>
                </a:pathLst>
              </a:custGeom>
              <a:grpFill/>
              <a:ln w="9525" cap="flat">
                <a:noFill/>
                <a:prstDash val="solid"/>
                <a:miter/>
              </a:ln>
            </p:spPr>
            <p:txBody>
              <a:bodyPr rtlCol="0" anchor="ctr"/>
              <a:lstStyle/>
              <a:p>
                <a:endParaRPr lang="en-US"/>
              </a:p>
            </p:txBody>
          </p:sp>
        </p:grpSp>
        <p:sp>
          <p:nvSpPr>
            <p:cNvPr id="68" name="Freeform: Shape 342">
              <a:extLst>
                <a:ext uri="{FF2B5EF4-FFF2-40B4-BE49-F238E27FC236}">
                  <a16:creationId xmlns:a16="http://schemas.microsoft.com/office/drawing/2014/main" id="{B3DE8044-4880-998C-E4DE-4D20289658BE}"/>
                </a:ext>
              </a:extLst>
            </p:cNvPr>
            <p:cNvSpPr/>
            <p:nvPr/>
          </p:nvSpPr>
          <p:spPr>
            <a:xfrm>
              <a:off x="7820966" y="2823313"/>
              <a:ext cx="274320"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grpFill/>
            <a:ln w="9525" cap="flat">
              <a:noFill/>
              <a:prstDash val="solid"/>
              <a:miter/>
            </a:ln>
          </p:spPr>
          <p:txBody>
            <a:bodyPr rtlCol="0" anchor="ctr"/>
            <a:lstStyle/>
            <a:p>
              <a:endParaRPr lang="en-US"/>
            </a:p>
          </p:txBody>
        </p:sp>
      </p:grpSp>
      <p:sp>
        <p:nvSpPr>
          <p:cNvPr id="43" name="Title 2">
            <a:extLst>
              <a:ext uri="{FF2B5EF4-FFF2-40B4-BE49-F238E27FC236}">
                <a16:creationId xmlns:a16="http://schemas.microsoft.com/office/drawing/2014/main" id="{BE63DC78-7BB4-B1BE-37EC-6A6AEA2E03D5}"/>
              </a:ext>
            </a:extLst>
          </p:cNvPr>
          <p:cNvSpPr>
            <a:spLocks noGrp="1"/>
          </p:cNvSpPr>
          <p:nvPr>
            <p:ph type="title"/>
          </p:nvPr>
        </p:nvSpPr>
        <p:spPr>
          <a:xfrm>
            <a:off x="539750" y="430213"/>
            <a:ext cx="3829050" cy="1816598"/>
          </a:xfrm>
        </p:spPr>
        <p:txBody>
          <a:bodyPr vert="horz" wrap="square" lIns="0" tIns="0" rIns="0" bIns="0" rtlCol="0" anchor="t" anchorCtr="0">
            <a:spAutoFit/>
          </a:bodyPr>
          <a:lstStyle/>
          <a:p>
            <a:r>
              <a:rPr lang="en-AU" sz="3600" dirty="0"/>
              <a:t>GitHub Advanced Security capabilities</a:t>
            </a:r>
          </a:p>
        </p:txBody>
      </p:sp>
    </p:spTree>
    <p:extLst>
      <p:ext uri="{BB962C8B-B14F-4D97-AF65-F5344CB8AC3E}">
        <p14:creationId xmlns:p14="http://schemas.microsoft.com/office/powerpoint/2010/main" val="257275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70833E-6 1.48148E-6 L 0.01562 -0.00046 " pathEditMode="relative" rAng="0" ptsTypes="AA">
                                      <p:cBhvr>
                                        <p:cTn id="9" dur="700" spd="-100000" fill="hold"/>
                                        <p:tgtEl>
                                          <p:spTgt spid="55"/>
                                        </p:tgtEl>
                                        <p:attrNameLst>
                                          <p:attrName>ppt_x</p:attrName>
                                          <p:attrName>ppt_y</p:attrName>
                                        </p:attrNameLst>
                                      </p:cBhvr>
                                      <p:rCtr x="781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B5962-DFF6-F585-0321-29057432A2F6}"/>
              </a:ext>
            </a:extLst>
          </p:cNvPr>
          <p:cNvSpPr>
            <a:spLocks noGrp="1"/>
          </p:cNvSpPr>
          <p:nvPr>
            <p:ph type="body" sz="quarter" idx="4294967295"/>
          </p:nvPr>
        </p:nvSpPr>
        <p:spPr>
          <a:xfrm>
            <a:off x="609600" y="4530725"/>
            <a:ext cx="6794500" cy="615553"/>
          </a:xfrm>
        </p:spPr>
        <p:txBody>
          <a:bodyPr/>
          <a:lstStyle/>
          <a:p>
            <a:r>
              <a:rPr lang="en-AU" dirty="0">
                <a:solidFill>
                  <a:schemeClr val="accent6"/>
                </a:solidFill>
              </a:rPr>
              <a:t>Rapidly code, test, and ship from </a:t>
            </a:r>
            <a:br>
              <a:rPr lang="en-AU" dirty="0">
                <a:solidFill>
                  <a:schemeClr val="accent6"/>
                </a:solidFill>
              </a:rPr>
            </a:br>
            <a:r>
              <a:rPr lang="en-AU" dirty="0">
                <a:solidFill>
                  <a:schemeClr val="accent6"/>
                </a:solidFill>
              </a:rPr>
              <a:t>secure cloud developer environments</a:t>
            </a:r>
          </a:p>
        </p:txBody>
      </p:sp>
      <p:grpSp>
        <p:nvGrpSpPr>
          <p:cNvPr id="3" name="Group 2">
            <a:extLst>
              <a:ext uri="{FF2B5EF4-FFF2-40B4-BE49-F238E27FC236}">
                <a16:creationId xmlns:a16="http://schemas.microsoft.com/office/drawing/2014/main" id="{2840FDF1-25DA-4900-0CC2-EE44F7519BAC}"/>
              </a:ext>
            </a:extLst>
          </p:cNvPr>
          <p:cNvGrpSpPr/>
          <p:nvPr/>
        </p:nvGrpSpPr>
        <p:grpSpPr>
          <a:xfrm>
            <a:off x="574158" y="5635256"/>
            <a:ext cx="946029" cy="944107"/>
            <a:chOff x="4533580" y="1788459"/>
            <a:chExt cx="3281082" cy="3281082"/>
          </a:xfrm>
        </p:grpSpPr>
        <p:sp>
          <p:nvSpPr>
            <p:cNvPr id="4" name="Oval 3">
              <a:extLst>
                <a:ext uri="{FF2B5EF4-FFF2-40B4-BE49-F238E27FC236}">
                  <a16:creationId xmlns:a16="http://schemas.microsoft.com/office/drawing/2014/main" id="{A3045916-02CD-9F89-F27E-5A526C4AABC8}"/>
                </a:ext>
              </a:extLst>
            </p:cNvPr>
            <p:cNvSpPr/>
            <p:nvPr/>
          </p:nvSpPr>
          <p:spPr>
            <a:xfrm>
              <a:off x="4533580" y="1788459"/>
              <a:ext cx="3281082" cy="3281082"/>
            </a:xfrm>
            <a:prstGeom prst="ellipse">
              <a:avLst/>
            </a:prstGeom>
            <a:solidFill>
              <a:schemeClr val="accent4">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Isosceles Triangle 2">
              <a:extLst>
                <a:ext uri="{FF2B5EF4-FFF2-40B4-BE49-F238E27FC236}">
                  <a16:creationId xmlns:a16="http://schemas.microsoft.com/office/drawing/2014/main" id="{16B96556-F2E8-F60A-D396-D1F054EFFFE6}"/>
                </a:ext>
              </a:extLst>
            </p:cNvPr>
            <p:cNvSpPr/>
            <p:nvPr/>
          </p:nvSpPr>
          <p:spPr>
            <a:xfrm rot="5400000">
              <a:off x="5850085" y="3016646"/>
              <a:ext cx="956662" cy="824708"/>
            </a:xfrm>
            <a:prstGeom prst="triangle">
              <a:avLst/>
            </a:prstGeom>
            <a:solidFill>
              <a:schemeClr val="accent3">
                <a:alpha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10253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9F9F8D98-BCF3-2979-5346-1A5BED03A26F}"/>
              </a:ext>
              <a:ext uri="{C183D7F6-B498-43B3-948B-1728B52AA6E4}">
                <adec:decorative xmlns:adec="http://schemas.microsoft.com/office/drawing/2017/decorative" val="1"/>
              </a:ext>
            </a:extLst>
          </p:cNvPr>
          <p:cNvSpPr txBox="1"/>
          <p:nvPr/>
        </p:nvSpPr>
        <p:spPr bwMode="blackWhite">
          <a:xfrm>
            <a:off x="6065897" y="567905"/>
            <a:ext cx="4432402" cy="615553"/>
          </a:xfrm>
          <a:prstGeom prst="rect">
            <a:avLst/>
          </a:prstGeom>
          <a:noFill/>
          <a:effectLst/>
        </p:spPr>
        <p:txBody>
          <a:bodyPr wrap="square" lIns="0" tIns="0" rIns="0" bIns="0" rtlCol="0" anchor="t" anchorCtr="0">
            <a:spAutoFit/>
          </a:bodyPr>
          <a:lstStyle>
            <a:defPPr>
              <a:defRPr lang="en-US"/>
            </a:defPPr>
            <a:lvl1pPr>
              <a:spcBef>
                <a:spcPts val="1200"/>
              </a:spcBef>
              <a:defRPr sz="2800" b="1" spc="-100">
                <a:ln w="3175">
                  <a:noFill/>
                </a:ln>
                <a:gradFill>
                  <a:gsLst>
                    <a:gs pos="0">
                      <a:srgbClr val="50E6FF"/>
                    </a:gs>
                    <a:gs pos="100000">
                      <a:srgbClr val="8661C5"/>
                    </a:gs>
                  </a:gsLst>
                  <a:lin ang="2700000" scaled="1"/>
                </a:gradFill>
                <a:latin typeface="Segoe UI Semibold"/>
              </a:defRPr>
            </a:lvl1pPr>
          </a:lstStyle>
          <a:p>
            <a:r>
              <a:rPr lang="en-US" sz="4000" spc="-50" dirty="0">
                <a:solidFill>
                  <a:schemeClr val="accent5"/>
                </a:solidFill>
              </a:rPr>
              <a:t>Push protection</a:t>
            </a:r>
            <a:endParaRPr lang="en-US" sz="3200" spc="-50" dirty="0">
              <a:solidFill>
                <a:schemeClr val="accent5"/>
              </a:solidFill>
            </a:endParaRPr>
          </a:p>
        </p:txBody>
      </p:sp>
      <p:sp>
        <p:nvSpPr>
          <p:cNvPr id="43" name="Text Placeholder 4">
            <a:extLst>
              <a:ext uri="{FF2B5EF4-FFF2-40B4-BE49-F238E27FC236}">
                <a16:creationId xmlns:a16="http://schemas.microsoft.com/office/drawing/2014/main" id="{A1C3A95E-A93A-92C5-54D2-DDD06179B0D0}"/>
              </a:ext>
              <a:ext uri="{C183D7F6-B498-43B3-948B-1728B52AA6E4}">
                <adec:decorative xmlns:adec="http://schemas.microsoft.com/office/drawing/2017/decorative" val="1"/>
              </a:ext>
            </a:extLst>
          </p:cNvPr>
          <p:cNvSpPr txBox="1">
            <a:spLocks/>
          </p:cNvSpPr>
          <p:nvPr/>
        </p:nvSpPr>
        <p:spPr>
          <a:xfrm>
            <a:off x="7115019" y="4911840"/>
            <a:ext cx="3383280" cy="677108"/>
          </a:xfrm>
          <a:prstGeom prst="rect">
            <a:avLst/>
          </a:prstGeom>
          <a:noFill/>
          <a:effectLst/>
        </p:spPr>
        <p:txBody>
          <a:bodyPr wrap="square" lIns="0" tIns="0" rIns="0" bIns="0" rtlCol="0" anchor="ctr" anchorCtr="0">
            <a:spAutoFit/>
          </a:bodyPr>
          <a:lstStyle>
            <a:defPPr>
              <a:defRPr lang="en-US"/>
            </a:defPPr>
            <a:lvl1pPr>
              <a:defRPr sz="2400" b="1" spc="-50">
                <a:latin typeface="Segoe UI Semibold" panose="020B0702040204020203" pitchFamily="34" charset="0"/>
                <a:cs typeface="Segoe UI Semibold" panose="020B0702040204020203" pitchFamily="34" charset="0"/>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Enable protection</a:t>
            </a:r>
            <a:br>
              <a:rPr lang="en-US" dirty="0"/>
            </a:br>
            <a:r>
              <a:rPr lang="en-US" dirty="0"/>
              <a:t>with one click</a:t>
            </a:r>
          </a:p>
        </p:txBody>
      </p:sp>
      <p:sp>
        <p:nvSpPr>
          <p:cNvPr id="45" name="Text Placeholder 10">
            <a:extLst>
              <a:ext uri="{FF2B5EF4-FFF2-40B4-BE49-F238E27FC236}">
                <a16:creationId xmlns:a16="http://schemas.microsoft.com/office/drawing/2014/main" id="{13B6D7D0-91BA-9969-A0E9-39934F3D7B04}"/>
              </a:ext>
              <a:ext uri="{C183D7F6-B498-43B3-948B-1728B52AA6E4}">
                <adec:decorative xmlns:adec="http://schemas.microsoft.com/office/drawing/2017/decorative" val="1"/>
              </a:ext>
            </a:extLst>
          </p:cNvPr>
          <p:cNvSpPr txBox="1">
            <a:spLocks/>
          </p:cNvSpPr>
          <p:nvPr/>
        </p:nvSpPr>
        <p:spPr>
          <a:xfrm>
            <a:off x="7115019" y="3526870"/>
            <a:ext cx="3070381" cy="738664"/>
          </a:xfrm>
          <a:prstGeom prst="rect">
            <a:avLst/>
          </a:prstGeom>
          <a:noFill/>
          <a:effectLst/>
        </p:spPr>
        <p:txBody>
          <a:bodyPr wrap="square" lIns="0" tIns="0" rIns="0" bIns="0" rtlCol="0" anchor="ctr" anchorCtr="0">
            <a:spAutoFit/>
          </a:bodyPr>
          <a:lstStyle>
            <a:defPPr>
              <a:defRPr lang="en-US"/>
            </a:defPPr>
            <a:lvl1pPr>
              <a:defRPr sz="2400" b="1" spc="-50">
                <a:latin typeface="Segoe UI Semibold" panose="020B0702040204020203" pitchFamily="34" charset="0"/>
                <a:cs typeface="Segoe UI Semibold" panose="020B0702040204020203" pitchFamily="34" charset="0"/>
              </a:defRPr>
            </a:lvl1pPr>
            <a:lvl2pPr marL="0" lvl="1">
              <a:spcBef>
                <a:spcPts val="1200"/>
              </a:spcBef>
              <a:defRPr sz="2800" spc="-50">
                <a:gradFill>
                  <a:gsLst>
                    <a:gs pos="76506">
                      <a:srgbClr val="FFFFFF"/>
                    </a:gs>
                    <a:gs pos="58434">
                      <a:srgbClr val="FFFFFF"/>
                    </a:gs>
                  </a:gsLst>
                  <a:lin ang="27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Check for high-confidence secrets</a:t>
            </a:r>
          </a:p>
        </p:txBody>
      </p:sp>
      <p:cxnSp>
        <p:nvCxnSpPr>
          <p:cNvPr id="46" name="Straight Connector 45">
            <a:extLst>
              <a:ext uri="{FF2B5EF4-FFF2-40B4-BE49-F238E27FC236}">
                <a16:creationId xmlns:a16="http://schemas.microsoft.com/office/drawing/2014/main" id="{49265DB6-C4FF-CF07-A81D-D3C75928DA4D}"/>
              </a:ext>
              <a:ext uri="{C183D7F6-B498-43B3-948B-1728B52AA6E4}">
                <adec:decorative xmlns:adec="http://schemas.microsoft.com/office/drawing/2017/decorative" val="1"/>
              </a:ext>
            </a:extLst>
          </p:cNvPr>
          <p:cNvCxnSpPr>
            <a:cxnSpLocks/>
          </p:cNvCxnSpPr>
          <p:nvPr/>
        </p:nvCxnSpPr>
        <p:spPr>
          <a:xfrm>
            <a:off x="6097219" y="3219105"/>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E2973BE-E813-5332-8C63-2FEB4286BC0F}"/>
              </a:ext>
              <a:ext uri="{C183D7F6-B498-43B3-948B-1728B52AA6E4}">
                <adec:decorative xmlns:adec="http://schemas.microsoft.com/office/drawing/2017/decorative" val="1"/>
              </a:ext>
            </a:extLst>
          </p:cNvPr>
          <p:cNvCxnSpPr>
            <a:cxnSpLocks/>
          </p:cNvCxnSpPr>
          <p:nvPr/>
        </p:nvCxnSpPr>
        <p:spPr>
          <a:xfrm>
            <a:off x="6097219" y="4573299"/>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 name="Graphic 47">
            <a:extLst>
              <a:ext uri="{FF2B5EF4-FFF2-40B4-BE49-F238E27FC236}">
                <a16:creationId xmlns:a16="http://schemas.microsoft.com/office/drawing/2014/main" id="{445E747E-CF3B-6C82-DF1C-9877C4E7735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6643" y="4983276"/>
            <a:ext cx="342224" cy="513338"/>
          </a:xfrm>
          <a:prstGeom prst="rect">
            <a:avLst/>
          </a:prstGeom>
        </p:spPr>
      </p:pic>
      <p:grpSp>
        <p:nvGrpSpPr>
          <p:cNvPr id="49" name="!!check1">
            <a:extLst>
              <a:ext uri="{FF2B5EF4-FFF2-40B4-BE49-F238E27FC236}">
                <a16:creationId xmlns:a16="http://schemas.microsoft.com/office/drawing/2014/main" id="{D0A83EDA-23D2-4287-CB1B-D03220BF2380}"/>
              </a:ext>
              <a:ext uri="{C183D7F6-B498-43B3-948B-1728B52AA6E4}">
                <adec:decorative xmlns:adec="http://schemas.microsoft.com/office/drawing/2017/decorative" val="1"/>
              </a:ext>
            </a:extLst>
          </p:cNvPr>
          <p:cNvGrpSpPr>
            <a:grpSpLocks noChangeAspect="1"/>
          </p:cNvGrpSpPr>
          <p:nvPr/>
        </p:nvGrpSpPr>
        <p:grpSpPr bwMode="auto">
          <a:xfrm>
            <a:off x="6277588" y="3686762"/>
            <a:ext cx="420334" cy="418880"/>
            <a:chOff x="4560" y="2506"/>
            <a:chExt cx="289" cy="288"/>
          </a:xfrm>
        </p:grpSpPr>
        <p:sp>
          <p:nvSpPr>
            <p:cNvPr id="50" name="AutoShape 151">
              <a:extLst>
                <a:ext uri="{FF2B5EF4-FFF2-40B4-BE49-F238E27FC236}">
                  <a16:creationId xmlns:a16="http://schemas.microsoft.com/office/drawing/2014/main" id="{CE325FE2-E97A-234F-44C0-4F283B4A535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53">
              <a:extLst>
                <a:ext uri="{FF2B5EF4-FFF2-40B4-BE49-F238E27FC236}">
                  <a16:creationId xmlns:a16="http://schemas.microsoft.com/office/drawing/2014/main" id="{D7167347-73D8-FCFA-4944-AF016FC84C9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4">
              <a:extLst>
                <a:ext uri="{FF2B5EF4-FFF2-40B4-BE49-F238E27FC236}">
                  <a16:creationId xmlns:a16="http://schemas.microsoft.com/office/drawing/2014/main" id="{2FE03BC3-686A-030D-76D7-71D4251FCDF8}"/>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5">
              <a:extLst>
                <a:ext uri="{FF2B5EF4-FFF2-40B4-BE49-F238E27FC236}">
                  <a16:creationId xmlns:a16="http://schemas.microsoft.com/office/drawing/2014/main" id="{C1FAFC7A-51E3-2A36-E3B1-FEEA7AF25C5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6">
              <a:extLst>
                <a:ext uri="{FF2B5EF4-FFF2-40B4-BE49-F238E27FC236}">
                  <a16:creationId xmlns:a16="http://schemas.microsoft.com/office/drawing/2014/main" id="{D0177EDB-07D9-8423-B86E-8CBBE482BDB9}"/>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7">
              <a:extLst>
                <a:ext uri="{FF2B5EF4-FFF2-40B4-BE49-F238E27FC236}">
                  <a16:creationId xmlns:a16="http://schemas.microsoft.com/office/drawing/2014/main" id="{6614A8EE-F351-2D13-0860-D9EFA35FF62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8">
              <a:extLst>
                <a:ext uri="{FF2B5EF4-FFF2-40B4-BE49-F238E27FC236}">
                  <a16:creationId xmlns:a16="http://schemas.microsoft.com/office/drawing/2014/main" id="{7605A11E-8E52-680C-9CB4-A23DB92B701F}"/>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59">
              <a:extLst>
                <a:ext uri="{FF2B5EF4-FFF2-40B4-BE49-F238E27FC236}">
                  <a16:creationId xmlns:a16="http://schemas.microsoft.com/office/drawing/2014/main" id="{5B8A6499-7B4E-BD97-EDA4-1297F63918CE}"/>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0">
              <a:extLst>
                <a:ext uri="{FF2B5EF4-FFF2-40B4-BE49-F238E27FC236}">
                  <a16:creationId xmlns:a16="http://schemas.microsoft.com/office/drawing/2014/main" id="{9603BF90-8521-F14C-7573-5ACD086C662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1">
              <a:extLst>
                <a:ext uri="{FF2B5EF4-FFF2-40B4-BE49-F238E27FC236}">
                  <a16:creationId xmlns:a16="http://schemas.microsoft.com/office/drawing/2014/main" id="{8451417C-C061-A409-77EF-67D7D108683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2">
              <a:extLst>
                <a:ext uri="{FF2B5EF4-FFF2-40B4-BE49-F238E27FC236}">
                  <a16:creationId xmlns:a16="http://schemas.microsoft.com/office/drawing/2014/main" id="{CD4DBD94-7B9D-BECA-FC59-DFDC72E48B58}"/>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evolve">
            <a:extLst>
              <a:ext uri="{FF2B5EF4-FFF2-40B4-BE49-F238E27FC236}">
                <a16:creationId xmlns:a16="http://schemas.microsoft.com/office/drawing/2014/main" id="{8E7C942A-913A-AC05-4F6E-7F6AEF4D96A8}"/>
              </a:ext>
              <a:ext uri="{C183D7F6-B498-43B3-948B-1728B52AA6E4}">
                <adec:decorative xmlns:adec="http://schemas.microsoft.com/office/drawing/2017/decorative" val="1"/>
              </a:ext>
            </a:extLst>
          </p:cNvPr>
          <p:cNvGrpSpPr/>
          <p:nvPr/>
        </p:nvGrpSpPr>
        <p:grpSpPr>
          <a:xfrm>
            <a:off x="6289755" y="2344007"/>
            <a:ext cx="396002" cy="396002"/>
            <a:chOff x="749425" y="3040380"/>
            <a:chExt cx="422200" cy="422200"/>
          </a:xfrm>
        </p:grpSpPr>
        <p:sp>
          <p:nvSpPr>
            <p:cNvPr id="81" name="Freeform: Shape 519">
              <a:extLst>
                <a:ext uri="{FF2B5EF4-FFF2-40B4-BE49-F238E27FC236}">
                  <a16:creationId xmlns:a16="http://schemas.microsoft.com/office/drawing/2014/main" id="{501BEE2C-1C86-CCCB-CEC6-0C9B663B178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endParaRPr lang="en-US"/>
            </a:p>
          </p:txBody>
        </p:sp>
        <p:sp>
          <p:nvSpPr>
            <p:cNvPr id="82" name="Freeform: Shape 520">
              <a:extLst>
                <a:ext uri="{FF2B5EF4-FFF2-40B4-BE49-F238E27FC236}">
                  <a16:creationId xmlns:a16="http://schemas.microsoft.com/office/drawing/2014/main" id="{DECD8EDB-266A-44AF-BF36-85FD2041FFEA}"/>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endParaRPr lang="en-US"/>
            </a:p>
          </p:txBody>
        </p:sp>
        <p:sp>
          <p:nvSpPr>
            <p:cNvPr id="83" name="Freeform: Shape 521">
              <a:extLst>
                <a:ext uri="{FF2B5EF4-FFF2-40B4-BE49-F238E27FC236}">
                  <a16:creationId xmlns:a16="http://schemas.microsoft.com/office/drawing/2014/main" id="{4504AEB1-8105-7533-7965-DF28549B514C}"/>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endParaRPr lang="en-US"/>
            </a:p>
          </p:txBody>
        </p:sp>
      </p:grpSp>
      <p:sp>
        <p:nvSpPr>
          <p:cNvPr id="84" name="Text Placeholder 2">
            <a:extLst>
              <a:ext uri="{FF2B5EF4-FFF2-40B4-BE49-F238E27FC236}">
                <a16:creationId xmlns:a16="http://schemas.microsoft.com/office/drawing/2014/main" id="{8931FCF5-704A-A29A-5116-18A0470674C1}"/>
              </a:ext>
              <a:ext uri="{C183D7F6-B498-43B3-948B-1728B52AA6E4}">
                <adec:decorative xmlns:adec="http://schemas.microsoft.com/office/drawing/2017/decorative" val="1"/>
              </a:ext>
            </a:extLst>
          </p:cNvPr>
          <p:cNvSpPr txBox="1">
            <a:spLocks/>
          </p:cNvSpPr>
          <p:nvPr/>
        </p:nvSpPr>
        <p:spPr>
          <a:xfrm>
            <a:off x="7115020" y="2172676"/>
            <a:ext cx="3383280" cy="738664"/>
          </a:xfrm>
          <a:prstGeom prst="rect">
            <a:avLst/>
          </a:prstGeom>
          <a:noFill/>
          <a:effectLst/>
        </p:spPr>
        <p:txBody>
          <a:bodyPr wrap="square" lIns="0" tIns="0" rIns="0" bIns="0" rtlCol="0" anchor="ctr" anchorCtr="0">
            <a:spAutoFit/>
          </a:bodyPr>
          <a:lstStyle>
            <a:defPPr>
              <a:defRPr lang="en-US"/>
            </a:defPPr>
            <a:lvl1pPr>
              <a:defRPr sz="2400" b="1" spc="-50">
                <a:latin typeface="Segoe UI Semibold" panose="020B0702040204020203" pitchFamily="34" charset="0"/>
                <a:cs typeface="Segoe UI Semibold" panose="020B0702040204020203" pitchFamily="34" charset="0"/>
              </a:defRPr>
            </a:lvl1pPr>
            <a:lvl2pPr marL="0" lvl="1">
              <a:spcBef>
                <a:spcPts val="1200"/>
              </a:spcBef>
              <a:defRPr sz="2800" spc="-50">
                <a:gradFill>
                  <a:gsLst>
                    <a:gs pos="76506">
                      <a:srgbClr val="FFFFFF"/>
                    </a:gs>
                    <a:gs pos="58434">
                      <a:srgbClr val="FFFFFF"/>
                    </a:gs>
                  </a:gsLst>
                  <a:lin ang="2700000" scaled="1"/>
                </a:gradFill>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ym typeface="Helvetica Neue"/>
              </a:rPr>
              <a:t>Move from remediation to prevention</a:t>
            </a:r>
          </a:p>
        </p:txBody>
      </p:sp>
      <p:cxnSp>
        <p:nvCxnSpPr>
          <p:cNvPr id="85" name="Straight Connector 84">
            <a:extLst>
              <a:ext uri="{FF2B5EF4-FFF2-40B4-BE49-F238E27FC236}">
                <a16:creationId xmlns:a16="http://schemas.microsoft.com/office/drawing/2014/main" id="{3BD77A51-E598-9219-F66A-8FB13DE81805}"/>
              </a:ext>
              <a:ext uri="{C183D7F6-B498-43B3-948B-1728B52AA6E4}">
                <adec:decorative xmlns:adec="http://schemas.microsoft.com/office/drawing/2017/decorative" val="1"/>
              </a:ext>
            </a:extLst>
          </p:cNvPr>
          <p:cNvCxnSpPr>
            <a:cxnSpLocks/>
          </p:cNvCxnSpPr>
          <p:nvPr/>
        </p:nvCxnSpPr>
        <p:spPr>
          <a:xfrm>
            <a:off x="6097219" y="1864911"/>
            <a:ext cx="5119421"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D4D586DD-63B4-B70D-20D4-B538DE6039DB}"/>
              </a:ext>
            </a:extLst>
          </p:cNvPr>
          <p:cNvSpPr>
            <a:spLocks noGrp="1"/>
          </p:cNvSpPr>
          <p:nvPr>
            <p:ph type="title"/>
          </p:nvPr>
        </p:nvSpPr>
        <p:spPr>
          <a:xfrm>
            <a:off x="539999" y="430035"/>
            <a:ext cx="3828801" cy="2708434"/>
          </a:xfrm>
        </p:spPr>
        <p:txBody>
          <a:bodyPr vert="horz" wrap="square" lIns="0" tIns="0" rIns="0" bIns="0" rtlCol="0" anchor="t" anchorCtr="0">
            <a:spAutoFit/>
          </a:bodyPr>
          <a:lstStyle/>
          <a:p>
            <a:r>
              <a:rPr lang="en-AU" sz="3600" dirty="0"/>
              <a:t>GitHub Advanced Security capabilities</a:t>
            </a:r>
            <a:endParaRPr lang="en-GB" sz="3600" dirty="0"/>
          </a:p>
        </p:txBody>
      </p:sp>
    </p:spTree>
    <p:extLst>
      <p:ext uri="{BB962C8B-B14F-4D97-AF65-F5344CB8AC3E}">
        <p14:creationId xmlns:p14="http://schemas.microsoft.com/office/powerpoint/2010/main" val="345466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path" presetSubtype="0" decel="100000" fill="hold" grpId="1" nodeType="withEffect">
                                  <p:stCondLst>
                                    <p:cond delay="0"/>
                                  </p:stCondLst>
                                  <p:childTnLst>
                                    <p:animMotion origin="layout" path="M 3.125E-6 3.7037E-6 L 3.125E-6 0.03541 " pathEditMode="relative" rAng="0" ptsTypes="AA">
                                      <p:cBhvr>
                                        <p:cTn id="9" dur="700" spd="-100000" fill="hold"/>
                                        <p:tgtEl>
                                          <p:spTgt spid="35"/>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par>
                                <p:cTn id="13" presetID="10" presetClass="entr" presetSubtype="0" fill="hold" grpId="0" nodeType="withEffect">
                                  <p:stCondLst>
                                    <p:cond delay="20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42" presetClass="path" presetSubtype="0" decel="100000" fill="hold" grpId="1" nodeType="withEffect">
                                  <p:stCondLst>
                                    <p:cond delay="200"/>
                                  </p:stCondLst>
                                  <p:childTnLst>
                                    <p:animMotion origin="layout" path="M 4.375E-6 -1.85185E-6 L 4.375E-6 0.03542 " pathEditMode="relative" rAng="0" ptsTypes="AA">
                                      <p:cBhvr>
                                        <p:cTn id="17" dur="700" spd="-100000" fill="hold"/>
                                        <p:tgtEl>
                                          <p:spTgt spid="84"/>
                                        </p:tgtEl>
                                        <p:attrNameLst>
                                          <p:attrName>ppt_x</p:attrName>
                                          <p:attrName>ppt_y</p:attrName>
                                        </p:attrNameLst>
                                      </p:cBhvr>
                                      <p:rCtr x="0" y="1759"/>
                                    </p:animMotion>
                                  </p:childTnLst>
                                </p:cTn>
                              </p:par>
                              <p:par>
                                <p:cTn id="18" presetID="10" presetClass="entr" presetSubtype="0" fill="hold" nodeType="withEffect">
                                  <p:stCondLst>
                                    <p:cond delay="20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par>
                                <p:cTn id="21" presetID="42" presetClass="path" presetSubtype="0" decel="100000" fill="hold" nodeType="withEffect">
                                  <p:stCondLst>
                                    <p:cond delay="200"/>
                                  </p:stCondLst>
                                  <p:childTnLst>
                                    <p:animMotion origin="layout" path="M -1.45833E-6 -1.85185E-6 L -1.45833E-6 0.03542 " pathEditMode="relative" rAng="0" ptsTypes="AA">
                                      <p:cBhvr>
                                        <p:cTn id="22" dur="700" spd="-100000" fill="hold"/>
                                        <p:tgtEl>
                                          <p:spTgt spid="80"/>
                                        </p:tgtEl>
                                        <p:attrNameLst>
                                          <p:attrName>ppt_x</p:attrName>
                                          <p:attrName>ppt_y</p:attrName>
                                        </p:attrNameLst>
                                      </p:cBhvr>
                                      <p:rCtr x="0" y="1759"/>
                                    </p:animMotion>
                                  </p:childTnLst>
                                </p:cTn>
                              </p:par>
                              <p:par>
                                <p:cTn id="23" presetID="10" presetClass="entr" presetSubtype="0" fill="hold" nodeType="withEffect">
                                  <p:stCondLst>
                                    <p:cond delay="4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42" presetClass="path" presetSubtype="0" decel="100000" fill="hold" grpId="1" nodeType="withEffect">
                                  <p:stCondLst>
                                    <p:cond delay="400"/>
                                  </p:stCondLst>
                                  <p:childTnLst>
                                    <p:animMotion origin="layout" path="M 4.79167E-6 4.44444E-6 L 4.79167E-6 0.03541 " pathEditMode="relative" rAng="0" ptsTypes="AA">
                                      <p:cBhvr>
                                        <p:cTn id="30" dur="700" spd="-100000" fill="hold"/>
                                        <p:tgtEl>
                                          <p:spTgt spid="45"/>
                                        </p:tgtEl>
                                        <p:attrNameLst>
                                          <p:attrName>ppt_x</p:attrName>
                                          <p:attrName>ppt_y</p:attrName>
                                        </p:attrNameLst>
                                      </p:cBhvr>
                                      <p:rCtr x="0" y="1759"/>
                                    </p:animMotion>
                                  </p:childTnLst>
                                </p:cTn>
                              </p:par>
                              <p:par>
                                <p:cTn id="31" presetID="10" presetClass="entr" presetSubtype="0" fill="hold" nodeType="withEffect">
                                  <p:stCondLst>
                                    <p:cond delay="4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42" presetClass="path" presetSubtype="0" decel="100000" fill="hold" nodeType="withEffect">
                                  <p:stCondLst>
                                    <p:cond delay="400"/>
                                  </p:stCondLst>
                                  <p:childTnLst>
                                    <p:animMotion origin="layout" path="M -1.25E-6 4.44444E-6 L -1.25E-6 0.03541 " pathEditMode="relative" rAng="0" ptsTypes="AA">
                                      <p:cBhvr>
                                        <p:cTn id="35" dur="700" spd="-100000" fill="hold"/>
                                        <p:tgtEl>
                                          <p:spTgt spid="49"/>
                                        </p:tgtEl>
                                        <p:attrNameLst>
                                          <p:attrName>ppt_x</p:attrName>
                                          <p:attrName>ppt_y</p:attrName>
                                        </p:attrNameLst>
                                      </p:cBhvr>
                                      <p:rCtr x="0" y="1759"/>
                                    </p:animMotion>
                                  </p:childTnLst>
                                </p:cTn>
                              </p:par>
                              <p:par>
                                <p:cTn id="36" presetID="10" presetClass="entr" presetSubtype="0" fill="hold" nodeType="withEffect">
                                  <p:stCondLst>
                                    <p:cond delay="60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42" presetClass="path" presetSubtype="0" decel="100000" fill="hold" grpId="1" nodeType="withEffect">
                                  <p:stCondLst>
                                    <p:cond delay="600"/>
                                  </p:stCondLst>
                                  <p:childTnLst>
                                    <p:animMotion origin="layout" path="M 4.375E-6 7.40741E-7 L 4.375E-6 0.03542 " pathEditMode="relative" rAng="0" ptsTypes="AA">
                                      <p:cBhvr>
                                        <p:cTn id="43" dur="700" spd="-100000" fill="hold"/>
                                        <p:tgtEl>
                                          <p:spTgt spid="43"/>
                                        </p:tgtEl>
                                        <p:attrNameLst>
                                          <p:attrName>ppt_x</p:attrName>
                                          <p:attrName>ppt_y</p:attrName>
                                        </p:attrNameLst>
                                      </p:cBhvr>
                                      <p:rCtr x="0" y="1759"/>
                                    </p:animMotion>
                                  </p:childTnLst>
                                </p:cTn>
                              </p:par>
                              <p:par>
                                <p:cTn id="44" presetID="10" presetClass="entr" presetSubtype="0" fill="hold" nodeType="withEffect">
                                  <p:stCondLst>
                                    <p:cond delay="60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42" presetClass="path" presetSubtype="0" decel="100000" fill="hold" nodeType="withEffect">
                                  <p:stCondLst>
                                    <p:cond delay="600"/>
                                  </p:stCondLst>
                                  <p:childTnLst>
                                    <p:animMotion origin="layout" path="M -1.45833E-6 1.11111E-6 L -1.45833E-6 0.03542 " pathEditMode="relative" rAng="0" ptsTypes="AA">
                                      <p:cBhvr>
                                        <p:cTn id="48" dur="700" spd="-100000" fill="hold"/>
                                        <p:tgtEl>
                                          <p:spTgt spid="4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43" grpId="0"/>
      <p:bldP spid="43" grpId="1"/>
      <p:bldP spid="45" grpId="0"/>
      <p:bldP spid="45" grpId="1"/>
      <p:bldP spid="84" grpId="0"/>
      <p:bldP spid="8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69C83-C907-9105-5C36-FB991031DEC0}"/>
              </a:ext>
              <a:ext uri="{C183D7F6-B498-43B3-948B-1728B52AA6E4}">
                <adec:decorative xmlns:adec="http://schemas.microsoft.com/office/drawing/2017/decorative" val="1"/>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blackWhite">
          <a:xfrm>
            <a:off x="221462" y="229938"/>
            <a:ext cx="5806440" cy="6272784"/>
          </a:xfrm>
          <a:prstGeom prst="roundRect">
            <a:avLst>
              <a:gd name="adj" fmla="val 1078"/>
            </a:avLst>
          </a:prstGeom>
          <a:solidFill>
            <a:srgbClr val="FFFFFF"/>
          </a:solidFill>
          <a:ln>
            <a:noFill/>
          </a:ln>
          <a:effectLst>
            <a:outerShdw blurRad="127000" dist="127000" dir="2700000" algn="tl" rotWithShape="0">
              <a:srgbClr val="2F2F2F">
                <a:alpha val="50000"/>
              </a:srgbClr>
            </a:outerShdw>
          </a:effectLst>
        </p:spPr>
      </p:pic>
      <p:sp>
        <p:nvSpPr>
          <p:cNvPr id="4" name="TextBox 3">
            <a:extLst>
              <a:ext uri="{FF2B5EF4-FFF2-40B4-BE49-F238E27FC236}">
                <a16:creationId xmlns:a16="http://schemas.microsoft.com/office/drawing/2014/main" id="{D15BA52F-9D1B-F7A7-2CAE-7DF97E823A34}"/>
              </a:ext>
            </a:extLst>
          </p:cNvPr>
          <p:cNvSpPr txBox="1"/>
          <p:nvPr/>
        </p:nvSpPr>
        <p:spPr bwMode="blackWhite">
          <a:xfrm>
            <a:off x="907262" y="756829"/>
            <a:ext cx="4716101" cy="553998"/>
          </a:xfrm>
          <a:prstGeom prst="rect">
            <a:avLst/>
          </a:prstGeom>
          <a:noFill/>
          <a:effectLst/>
        </p:spPr>
        <p:txBody>
          <a:bodyPr wrap="square" lIns="0" tIns="0" rIns="0" bIns="0" rtlCol="0" anchor="t" anchorCtr="0">
            <a:spAutoFit/>
          </a:bodyPr>
          <a:lstStyle/>
          <a:p>
            <a:pPr>
              <a:spcBef>
                <a:spcPts val="1200"/>
              </a:spcBef>
              <a:defRPr/>
            </a:pPr>
            <a:r>
              <a:rPr lang="en-US" sz="3600" b="1" spc="-50">
                <a:ln w="3175">
                  <a:noFill/>
                </a:ln>
                <a:gradFill>
                  <a:gsLst>
                    <a:gs pos="0">
                      <a:srgbClr val="50E6FF"/>
                    </a:gs>
                    <a:gs pos="100000">
                      <a:srgbClr val="8661C5"/>
                    </a:gs>
                  </a:gsLst>
                  <a:lin ang="2700000" scaled="1"/>
                </a:gradFill>
                <a:latin typeface="Segoe UI Semibold"/>
              </a:rPr>
              <a:t>Developer challenges</a:t>
            </a:r>
          </a:p>
        </p:txBody>
      </p:sp>
      <p:cxnSp>
        <p:nvCxnSpPr>
          <p:cNvPr id="5" name="Straight Connector 4" descr="line">
            <a:extLst>
              <a:ext uri="{FF2B5EF4-FFF2-40B4-BE49-F238E27FC236}">
                <a16:creationId xmlns:a16="http://schemas.microsoft.com/office/drawing/2014/main" id="{299932B1-3178-9583-3906-FE75D08506AB}"/>
              </a:ext>
            </a:extLst>
          </p:cNvPr>
          <p:cNvCxnSpPr>
            <a:cxnSpLocks/>
          </p:cNvCxnSpPr>
          <p:nvPr/>
        </p:nvCxnSpPr>
        <p:spPr>
          <a:xfrm>
            <a:off x="919115" y="3242559"/>
            <a:ext cx="5108787" cy="0"/>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E1E1D2F6-4779-84A6-F073-1700B77C3A53}"/>
              </a:ext>
            </a:extLst>
          </p:cNvPr>
          <p:cNvCxnSpPr>
            <a:cxnSpLocks/>
          </p:cNvCxnSpPr>
          <p:nvPr/>
        </p:nvCxnSpPr>
        <p:spPr>
          <a:xfrm>
            <a:off x="919115" y="1911025"/>
            <a:ext cx="5108787" cy="0"/>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descr="line">
            <a:extLst>
              <a:ext uri="{FF2B5EF4-FFF2-40B4-BE49-F238E27FC236}">
                <a16:creationId xmlns:a16="http://schemas.microsoft.com/office/drawing/2014/main" id="{87060510-1CB0-FB4D-8F78-DE1B77C23823}"/>
              </a:ext>
            </a:extLst>
          </p:cNvPr>
          <p:cNvCxnSpPr>
            <a:cxnSpLocks/>
          </p:cNvCxnSpPr>
          <p:nvPr/>
        </p:nvCxnSpPr>
        <p:spPr>
          <a:xfrm>
            <a:off x="919115" y="4574093"/>
            <a:ext cx="5108787" cy="0"/>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CFAD4669-2B7B-9814-F9B2-A052233DAD34}"/>
              </a:ext>
            </a:extLst>
          </p:cNvPr>
          <p:cNvSpPr txBox="1">
            <a:spLocks/>
          </p:cNvSpPr>
          <p:nvPr/>
        </p:nvSpPr>
        <p:spPr>
          <a:xfrm>
            <a:off x="2145406" y="2198227"/>
            <a:ext cx="2576232"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a:solidFill>
                  <a:srgbClr val="FFFFFF"/>
                </a:solidFill>
                <a:latin typeface="+mn-lt"/>
              </a:rPr>
              <a:t>Underpowered local hardware</a:t>
            </a:r>
          </a:p>
        </p:txBody>
      </p:sp>
      <p:grpSp>
        <p:nvGrpSpPr>
          <p:cNvPr id="9" name="!!speed 2" descr=" speed">
            <a:extLst>
              <a:ext uri="{FF2B5EF4-FFF2-40B4-BE49-F238E27FC236}">
                <a16:creationId xmlns:a16="http://schemas.microsoft.com/office/drawing/2014/main" id="{08BFC157-C7F3-4644-368C-670E5319D06A}"/>
              </a:ext>
            </a:extLst>
          </p:cNvPr>
          <p:cNvGrpSpPr/>
          <p:nvPr/>
        </p:nvGrpSpPr>
        <p:grpSpPr>
          <a:xfrm>
            <a:off x="1085635" y="2177962"/>
            <a:ext cx="797664" cy="797660"/>
            <a:chOff x="1600639" y="3957576"/>
            <a:chExt cx="462421" cy="462421"/>
          </a:xfrm>
        </p:grpSpPr>
        <p:sp>
          <p:nvSpPr>
            <p:cNvPr id="10" name="Oval 9">
              <a:extLst>
                <a:ext uri="{FF2B5EF4-FFF2-40B4-BE49-F238E27FC236}">
                  <a16:creationId xmlns:a16="http://schemas.microsoft.com/office/drawing/2014/main" id="{CDDC2C6C-9384-6C30-D87E-72F05E1D69DB}"/>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1" name="Freeform 169">
              <a:extLst>
                <a:ext uri="{FF2B5EF4-FFF2-40B4-BE49-F238E27FC236}">
                  <a16:creationId xmlns:a16="http://schemas.microsoft.com/office/drawing/2014/main" id="{C322F115-0572-F0B0-A804-4B52823F25F4}"/>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2" name="Oval 11">
              <a:extLst>
                <a:ext uri="{FF2B5EF4-FFF2-40B4-BE49-F238E27FC236}">
                  <a16:creationId xmlns:a16="http://schemas.microsoft.com/office/drawing/2014/main" id="{898BBFF6-C03F-8451-C6EA-E88F990A2601}"/>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3" name="Line 171">
              <a:extLst>
                <a:ext uri="{FF2B5EF4-FFF2-40B4-BE49-F238E27FC236}">
                  <a16:creationId xmlns:a16="http://schemas.microsoft.com/office/drawing/2014/main" id="{93CA3357-29D1-5284-260A-829491ABCA77}"/>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sp>
        <p:nvSpPr>
          <p:cNvPr id="14" name="Text Placeholder 3">
            <a:extLst>
              <a:ext uri="{FF2B5EF4-FFF2-40B4-BE49-F238E27FC236}">
                <a16:creationId xmlns:a16="http://schemas.microsoft.com/office/drawing/2014/main" id="{FF0790C9-9B68-E206-142B-EADF701C6C1A}"/>
              </a:ext>
            </a:extLst>
          </p:cNvPr>
          <p:cNvSpPr txBox="1">
            <a:spLocks/>
          </p:cNvSpPr>
          <p:nvPr/>
        </p:nvSpPr>
        <p:spPr>
          <a:xfrm>
            <a:off x="2145406" y="3529761"/>
            <a:ext cx="2137625"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a:solidFill>
                  <a:srgbClr val="FFFFFF"/>
                </a:solidFill>
                <a:latin typeface="+mn-lt"/>
              </a:rPr>
              <a:t>Fragile dev environments</a:t>
            </a:r>
          </a:p>
        </p:txBody>
      </p:sp>
      <p:grpSp>
        <p:nvGrpSpPr>
          <p:cNvPr id="15" name="trial" descr="trial, testing, development">
            <a:extLst>
              <a:ext uri="{FF2B5EF4-FFF2-40B4-BE49-F238E27FC236}">
                <a16:creationId xmlns:a16="http://schemas.microsoft.com/office/drawing/2014/main" id="{90A533DB-FAF4-CEAE-F76E-E417297DBC96}"/>
              </a:ext>
            </a:extLst>
          </p:cNvPr>
          <p:cNvGrpSpPr/>
          <p:nvPr/>
        </p:nvGrpSpPr>
        <p:grpSpPr>
          <a:xfrm>
            <a:off x="1115004" y="3615760"/>
            <a:ext cx="738926" cy="585132"/>
            <a:chOff x="11039341" y="4833217"/>
            <a:chExt cx="416288" cy="329645"/>
          </a:xfrm>
          <a:solidFill>
            <a:srgbClr val="50E6FF"/>
          </a:solidFill>
        </p:grpSpPr>
        <p:sp>
          <p:nvSpPr>
            <p:cNvPr id="16" name="Freeform: Shape 381">
              <a:extLst>
                <a:ext uri="{FF2B5EF4-FFF2-40B4-BE49-F238E27FC236}">
                  <a16:creationId xmlns:a16="http://schemas.microsoft.com/office/drawing/2014/main" id="{3FCE9652-5331-5D59-8F9B-00DF8C5F51C4}"/>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465" cap="flat">
              <a:noFill/>
              <a:prstDash val="solid"/>
              <a:miter/>
            </a:ln>
          </p:spPr>
          <p:txBody>
            <a:bodyPr rtlCol="0" anchor="ctr"/>
            <a:lstStyle/>
            <a:p>
              <a:endParaRPr lang="en-US" sz="1600"/>
            </a:p>
          </p:txBody>
        </p:sp>
        <p:sp>
          <p:nvSpPr>
            <p:cNvPr id="17" name="Freeform: Shape 382">
              <a:extLst>
                <a:ext uri="{FF2B5EF4-FFF2-40B4-BE49-F238E27FC236}">
                  <a16:creationId xmlns:a16="http://schemas.microsoft.com/office/drawing/2014/main" id="{4FBF2DFA-5BBE-C6C2-7716-D845F4F6A0B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grpFill/>
            <a:ln w="4321" cap="flat">
              <a:noFill/>
              <a:prstDash val="solid"/>
              <a:miter/>
            </a:ln>
          </p:spPr>
          <p:txBody>
            <a:bodyPr rtlCol="0" anchor="ctr"/>
            <a:lstStyle/>
            <a:p>
              <a:endParaRPr lang="en-US" sz="1600"/>
            </a:p>
          </p:txBody>
        </p:sp>
        <p:sp>
          <p:nvSpPr>
            <p:cNvPr id="18" name="Freeform: Shape 386">
              <a:extLst>
                <a:ext uri="{FF2B5EF4-FFF2-40B4-BE49-F238E27FC236}">
                  <a16:creationId xmlns:a16="http://schemas.microsoft.com/office/drawing/2014/main" id="{B369B45E-BA0E-3FB5-D249-699FBDC99D53}"/>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grpFill/>
            <a:ln w="4321" cap="flat">
              <a:noFill/>
              <a:prstDash val="solid"/>
              <a:miter/>
            </a:ln>
          </p:spPr>
          <p:txBody>
            <a:bodyPr rtlCol="0" anchor="ctr"/>
            <a:lstStyle/>
            <a:p>
              <a:endParaRPr lang="en-US" sz="1600"/>
            </a:p>
          </p:txBody>
        </p:sp>
        <p:sp>
          <p:nvSpPr>
            <p:cNvPr id="19" name="Freeform: Shape 387">
              <a:extLst>
                <a:ext uri="{FF2B5EF4-FFF2-40B4-BE49-F238E27FC236}">
                  <a16:creationId xmlns:a16="http://schemas.microsoft.com/office/drawing/2014/main" id="{20FFE8AC-0912-925D-FF94-C5D2584B6E95}"/>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FFFFFF"/>
            </a:solidFill>
            <a:ln w="4321" cap="flat">
              <a:noFill/>
              <a:prstDash val="solid"/>
              <a:miter/>
            </a:ln>
          </p:spPr>
          <p:txBody>
            <a:bodyPr rtlCol="0" anchor="ctr"/>
            <a:lstStyle/>
            <a:p>
              <a:endParaRPr lang="en-US" sz="1600"/>
            </a:p>
          </p:txBody>
        </p:sp>
        <p:sp>
          <p:nvSpPr>
            <p:cNvPr id="20" name="Freeform: Shape 388">
              <a:extLst>
                <a:ext uri="{FF2B5EF4-FFF2-40B4-BE49-F238E27FC236}">
                  <a16:creationId xmlns:a16="http://schemas.microsoft.com/office/drawing/2014/main" id="{4E7780AF-7E2B-6E73-1397-0C9AAB5438D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FFFFFF"/>
            </a:solidFill>
            <a:ln w="4321" cap="flat">
              <a:noFill/>
              <a:prstDash val="solid"/>
              <a:miter/>
            </a:ln>
          </p:spPr>
          <p:txBody>
            <a:bodyPr rtlCol="0" anchor="ctr"/>
            <a:lstStyle/>
            <a:p>
              <a:endParaRPr lang="en-US" sz="1600"/>
            </a:p>
          </p:txBody>
        </p:sp>
      </p:grpSp>
      <p:sp>
        <p:nvSpPr>
          <p:cNvPr id="21" name="Text Placeholder 3">
            <a:extLst>
              <a:ext uri="{FF2B5EF4-FFF2-40B4-BE49-F238E27FC236}">
                <a16:creationId xmlns:a16="http://schemas.microsoft.com/office/drawing/2014/main" id="{A458C7A2-41CA-280C-351A-2617158C5A97}"/>
              </a:ext>
            </a:extLst>
          </p:cNvPr>
          <p:cNvSpPr txBox="1">
            <a:spLocks/>
          </p:cNvSpPr>
          <p:nvPr/>
        </p:nvSpPr>
        <p:spPr>
          <a:xfrm>
            <a:off x="2145406" y="4861294"/>
            <a:ext cx="1626944"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a:solidFill>
                  <a:srgbClr val="FFFFFF"/>
                </a:solidFill>
                <a:latin typeface="+mn-lt"/>
              </a:rPr>
              <a:t>Limited bandwidth</a:t>
            </a:r>
          </a:p>
        </p:txBody>
      </p:sp>
      <p:grpSp>
        <p:nvGrpSpPr>
          <p:cNvPr id="22" name="online" descr="online">
            <a:extLst>
              <a:ext uri="{FF2B5EF4-FFF2-40B4-BE49-F238E27FC236}">
                <a16:creationId xmlns:a16="http://schemas.microsoft.com/office/drawing/2014/main" id="{522CDBE2-D77D-C194-0EA5-40CE89799923}"/>
              </a:ext>
            </a:extLst>
          </p:cNvPr>
          <p:cNvGrpSpPr/>
          <p:nvPr/>
        </p:nvGrpSpPr>
        <p:grpSpPr>
          <a:xfrm>
            <a:off x="1070629" y="4833600"/>
            <a:ext cx="827676" cy="827676"/>
            <a:chOff x="4472102" y="5773612"/>
            <a:chExt cx="436448" cy="436448"/>
          </a:xfrm>
        </p:grpSpPr>
        <p:sp>
          <p:nvSpPr>
            <p:cNvPr id="23" name="Freeform: Shape 284">
              <a:extLst>
                <a:ext uri="{FF2B5EF4-FFF2-40B4-BE49-F238E27FC236}">
                  <a16:creationId xmlns:a16="http://schemas.microsoft.com/office/drawing/2014/main" id="{A8E8D6E1-D526-5682-E566-E3A99834AC3F}"/>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sz="1600"/>
            </a:p>
          </p:txBody>
        </p:sp>
        <p:sp>
          <p:nvSpPr>
            <p:cNvPr id="24" name="Freeform: Shape 285">
              <a:extLst>
                <a:ext uri="{FF2B5EF4-FFF2-40B4-BE49-F238E27FC236}">
                  <a16:creationId xmlns:a16="http://schemas.microsoft.com/office/drawing/2014/main" id="{BBCDCBB8-85B8-CE36-9E68-49F5C90CDEB9}"/>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sz="1600"/>
            </a:p>
          </p:txBody>
        </p:sp>
        <p:sp>
          <p:nvSpPr>
            <p:cNvPr id="25" name="Freeform: Shape 286">
              <a:extLst>
                <a:ext uri="{FF2B5EF4-FFF2-40B4-BE49-F238E27FC236}">
                  <a16:creationId xmlns:a16="http://schemas.microsoft.com/office/drawing/2014/main" id="{2BCFAA6C-4BCA-E7C5-E551-93F3DA47CFDA}"/>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65" cap="flat">
              <a:noFill/>
              <a:prstDash val="solid"/>
              <a:miter/>
            </a:ln>
          </p:spPr>
          <p:txBody>
            <a:bodyPr rtlCol="0" anchor="ctr"/>
            <a:lstStyle/>
            <a:p>
              <a:endParaRPr lang="en-US" sz="1600"/>
            </a:p>
          </p:txBody>
        </p:sp>
        <p:sp>
          <p:nvSpPr>
            <p:cNvPr id="26" name="Freeform: Shape 287">
              <a:extLst>
                <a:ext uri="{FF2B5EF4-FFF2-40B4-BE49-F238E27FC236}">
                  <a16:creationId xmlns:a16="http://schemas.microsoft.com/office/drawing/2014/main" id="{D0684C62-61D7-2DAF-2D4C-C1826CE0E8F3}"/>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endParaRPr lang="en-US" sz="1600"/>
            </a:p>
          </p:txBody>
        </p:sp>
        <p:sp>
          <p:nvSpPr>
            <p:cNvPr id="27" name="Freeform: Shape 288">
              <a:extLst>
                <a:ext uri="{FF2B5EF4-FFF2-40B4-BE49-F238E27FC236}">
                  <a16:creationId xmlns:a16="http://schemas.microsoft.com/office/drawing/2014/main" id="{6100DDFF-F3C5-B135-651B-B943DF98E28F}"/>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endParaRPr lang="en-US" sz="1600"/>
            </a:p>
          </p:txBody>
        </p:sp>
        <p:sp>
          <p:nvSpPr>
            <p:cNvPr id="28" name="Freeform: Shape 289">
              <a:extLst>
                <a:ext uri="{FF2B5EF4-FFF2-40B4-BE49-F238E27FC236}">
                  <a16:creationId xmlns:a16="http://schemas.microsoft.com/office/drawing/2014/main" id="{5E0A4F19-89F3-6445-C1DB-4273F73A418C}"/>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endParaRPr lang="en-US" sz="1600"/>
            </a:p>
          </p:txBody>
        </p:sp>
        <p:sp>
          <p:nvSpPr>
            <p:cNvPr id="29" name="Freeform: Shape 290">
              <a:extLst>
                <a:ext uri="{FF2B5EF4-FFF2-40B4-BE49-F238E27FC236}">
                  <a16:creationId xmlns:a16="http://schemas.microsoft.com/office/drawing/2014/main" id="{5BB1A360-AB01-A3E1-6418-189142FDAC2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endParaRPr lang="en-US" sz="1600"/>
            </a:p>
          </p:txBody>
        </p:sp>
        <p:sp>
          <p:nvSpPr>
            <p:cNvPr id="30" name="Freeform: Shape 291">
              <a:extLst>
                <a:ext uri="{FF2B5EF4-FFF2-40B4-BE49-F238E27FC236}">
                  <a16:creationId xmlns:a16="http://schemas.microsoft.com/office/drawing/2014/main" id="{4B9AE41E-76BB-3990-48EC-6BB344009858}"/>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endParaRPr lang="en-US" sz="1600"/>
            </a:p>
          </p:txBody>
        </p:sp>
        <p:sp>
          <p:nvSpPr>
            <p:cNvPr id="31" name="Freeform: Shape 292">
              <a:extLst>
                <a:ext uri="{FF2B5EF4-FFF2-40B4-BE49-F238E27FC236}">
                  <a16:creationId xmlns:a16="http://schemas.microsoft.com/office/drawing/2014/main" id="{1707CC5E-4D37-E2E0-5EBF-46C69CC726C4}"/>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endParaRPr lang="en-US" sz="1600"/>
            </a:p>
          </p:txBody>
        </p:sp>
        <p:sp>
          <p:nvSpPr>
            <p:cNvPr id="32" name="Freeform: Shape 293">
              <a:extLst>
                <a:ext uri="{FF2B5EF4-FFF2-40B4-BE49-F238E27FC236}">
                  <a16:creationId xmlns:a16="http://schemas.microsoft.com/office/drawing/2014/main" id="{AE13DDC4-B213-FEE3-67A9-BDF4BD77ADEA}"/>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sz="1600"/>
            </a:p>
          </p:txBody>
        </p:sp>
        <p:sp>
          <p:nvSpPr>
            <p:cNvPr id="33" name="Freeform: Shape 294">
              <a:extLst>
                <a:ext uri="{FF2B5EF4-FFF2-40B4-BE49-F238E27FC236}">
                  <a16:creationId xmlns:a16="http://schemas.microsoft.com/office/drawing/2014/main" id="{52D4CFBC-FB5B-9B42-4E18-41A40B52B094}"/>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sz="1600"/>
            </a:p>
          </p:txBody>
        </p:sp>
        <p:sp>
          <p:nvSpPr>
            <p:cNvPr id="34" name="Freeform: Shape 295">
              <a:extLst>
                <a:ext uri="{FF2B5EF4-FFF2-40B4-BE49-F238E27FC236}">
                  <a16:creationId xmlns:a16="http://schemas.microsoft.com/office/drawing/2014/main" id="{3EA00B8E-E545-69F8-6AFB-6BE8891FC881}"/>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sz="1600"/>
            </a:p>
          </p:txBody>
        </p:sp>
        <p:sp>
          <p:nvSpPr>
            <p:cNvPr id="35" name="Freeform: Shape 296">
              <a:extLst>
                <a:ext uri="{FF2B5EF4-FFF2-40B4-BE49-F238E27FC236}">
                  <a16:creationId xmlns:a16="http://schemas.microsoft.com/office/drawing/2014/main" id="{55B8DC08-9B8E-FB05-B219-397764A9C6C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endParaRPr lang="en-US" sz="1600"/>
            </a:p>
          </p:txBody>
        </p:sp>
        <p:sp>
          <p:nvSpPr>
            <p:cNvPr id="36" name="Freeform: Shape 297">
              <a:extLst>
                <a:ext uri="{FF2B5EF4-FFF2-40B4-BE49-F238E27FC236}">
                  <a16:creationId xmlns:a16="http://schemas.microsoft.com/office/drawing/2014/main" id="{82613E0F-65DE-418D-EC92-E14189483578}"/>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endParaRPr lang="en-US" sz="1600"/>
            </a:p>
          </p:txBody>
        </p:sp>
        <p:sp>
          <p:nvSpPr>
            <p:cNvPr id="37" name="Freeform: Shape 298">
              <a:extLst>
                <a:ext uri="{FF2B5EF4-FFF2-40B4-BE49-F238E27FC236}">
                  <a16:creationId xmlns:a16="http://schemas.microsoft.com/office/drawing/2014/main" id="{AAD91598-2E44-C64A-64A3-02F441449917}"/>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endParaRPr lang="en-US" sz="1600"/>
            </a:p>
          </p:txBody>
        </p:sp>
        <p:sp>
          <p:nvSpPr>
            <p:cNvPr id="38" name="Freeform: Shape 299">
              <a:extLst>
                <a:ext uri="{FF2B5EF4-FFF2-40B4-BE49-F238E27FC236}">
                  <a16:creationId xmlns:a16="http://schemas.microsoft.com/office/drawing/2014/main" id="{E073DB8D-8A1D-29DA-692B-F5101C9B112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endParaRPr lang="en-US" sz="1600"/>
            </a:p>
          </p:txBody>
        </p:sp>
      </p:grpSp>
    </p:spTree>
    <p:extLst>
      <p:ext uri="{BB962C8B-B14F-4D97-AF65-F5344CB8AC3E}">
        <p14:creationId xmlns:p14="http://schemas.microsoft.com/office/powerpoint/2010/main" val="178392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5E-6 7.40741E-7 L -2.5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4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6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2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200"/>
                                  </p:stCondLst>
                                  <p:childTnLst>
                                    <p:animMotion origin="layout" path="M 1.04167E-6 5.55112E-17 L 1.04167E-6 0.03542 " pathEditMode="relative" rAng="0" ptsTypes="AA">
                                      <p:cBhvr>
                                        <p:cTn id="23" dur="700" spd="-100000" fill="hold"/>
                                        <p:tgtEl>
                                          <p:spTgt spid="9"/>
                                        </p:tgtEl>
                                        <p:attrNameLst>
                                          <p:attrName>ppt_x</p:attrName>
                                          <p:attrName>ppt_y</p:attrName>
                                        </p:attrNameLst>
                                      </p:cBhvr>
                                      <p:rCtr x="0" y="1759"/>
                                    </p:animMotion>
                                  </p:childTnLst>
                                </p:cTn>
                              </p:par>
                              <p:par>
                                <p:cTn id="24" presetID="10" presetClass="entr" presetSubtype="0" fill="hold" grpId="0" nodeType="withEffect">
                                  <p:stCondLst>
                                    <p:cond delay="2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42" presetClass="path" presetSubtype="0" decel="100000" fill="hold" grpId="1" nodeType="withEffect">
                                  <p:stCondLst>
                                    <p:cond delay="200"/>
                                  </p:stCondLst>
                                  <p:childTnLst>
                                    <p:animMotion origin="layout" path="M 1.04167E-6 5.55112E-17 L 1.04167E-6 0.03542 " pathEditMode="relative" rAng="0" ptsTypes="AA">
                                      <p:cBhvr>
                                        <p:cTn id="28" dur="700" spd="-100000" fill="hold"/>
                                        <p:tgtEl>
                                          <p:spTgt spid="8"/>
                                        </p:tgtEl>
                                        <p:attrNameLst>
                                          <p:attrName>ppt_x</p:attrName>
                                          <p:attrName>ppt_y</p:attrName>
                                        </p:attrNameLst>
                                      </p:cBhvr>
                                      <p:rCtr x="0" y="1759"/>
                                    </p:animMotion>
                                  </p:childTnLst>
                                </p:cTn>
                              </p:par>
                              <p:par>
                                <p:cTn id="29" presetID="10" presetClass="entr" presetSubtype="0" fill="hold" nodeType="withEffect">
                                  <p:stCondLst>
                                    <p:cond delay="4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42" presetClass="path" presetSubtype="0" decel="100000" fill="hold" nodeType="withEffect">
                                  <p:stCondLst>
                                    <p:cond delay="400"/>
                                  </p:stCondLst>
                                  <p:childTnLst>
                                    <p:animMotion origin="layout" path="M -2.91667E-6 -2.22222E-6 L -2.91667E-6 0.03542 " pathEditMode="relative" rAng="0" ptsTypes="AA">
                                      <p:cBhvr>
                                        <p:cTn id="33" dur="700" spd="-100000" fill="hold"/>
                                        <p:tgtEl>
                                          <p:spTgt spid="15"/>
                                        </p:tgtEl>
                                        <p:attrNameLst>
                                          <p:attrName>ppt_x</p:attrName>
                                          <p:attrName>ppt_y</p:attrName>
                                        </p:attrNameLst>
                                      </p:cBhvr>
                                      <p:rCtr x="0" y="1759"/>
                                    </p:animMotion>
                                  </p:childTnLst>
                                </p:cTn>
                              </p:par>
                              <p:par>
                                <p:cTn id="34" presetID="10" presetClass="entr" presetSubtype="0" fill="hold" grpId="0" nodeType="withEffect">
                                  <p:stCondLst>
                                    <p:cond delay="4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42" presetClass="path" presetSubtype="0" decel="100000" fill="hold" grpId="1" nodeType="withEffect">
                                  <p:stCondLst>
                                    <p:cond delay="400"/>
                                  </p:stCondLst>
                                  <p:childTnLst>
                                    <p:animMotion origin="layout" path="M -2.91667E-6 -2.22222E-6 L -2.91667E-6 0.03542 " pathEditMode="relative" rAng="0" ptsTypes="AA">
                                      <p:cBhvr>
                                        <p:cTn id="38" dur="700" spd="-100000" fill="hold"/>
                                        <p:tgtEl>
                                          <p:spTgt spid="14"/>
                                        </p:tgtEl>
                                        <p:attrNameLst>
                                          <p:attrName>ppt_x</p:attrName>
                                          <p:attrName>ppt_y</p:attrName>
                                        </p:attrNameLst>
                                      </p:cBhvr>
                                      <p:rCtr x="0" y="1759"/>
                                    </p:animMotion>
                                  </p:childTnLst>
                                </p:cTn>
                              </p:par>
                              <p:par>
                                <p:cTn id="39" presetID="10" presetClass="entr" presetSubtype="0" fill="hold" nodeType="withEffect">
                                  <p:stCondLst>
                                    <p:cond delay="60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600"/>
                                  </p:stCondLst>
                                  <p:childTnLst>
                                    <p:animMotion origin="layout" path="M -2.5E-6 7.40741E-7 L -2.5E-6 0.03542 " pathEditMode="relative" rAng="0" ptsTypes="AA">
                                      <p:cBhvr>
                                        <p:cTn id="43" dur="700" spd="-100000" fill="hold"/>
                                        <p:tgtEl>
                                          <p:spTgt spid="22"/>
                                        </p:tgtEl>
                                        <p:attrNameLst>
                                          <p:attrName>ppt_x</p:attrName>
                                          <p:attrName>ppt_y</p:attrName>
                                        </p:attrNameLst>
                                      </p:cBhvr>
                                      <p:rCtr x="0" y="1759"/>
                                    </p:animMotion>
                                  </p:childTnLst>
                                </p:cTn>
                              </p:par>
                              <p:par>
                                <p:cTn id="44" presetID="10" presetClass="entr" presetSubtype="0"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42" presetClass="path" presetSubtype="0" decel="100000" fill="hold" grpId="1" nodeType="withEffect">
                                  <p:stCondLst>
                                    <p:cond delay="600"/>
                                  </p:stCondLst>
                                  <p:childTnLst>
                                    <p:animMotion origin="layout" path="M -2.5E-6 7.40741E-7 L -2.5E-6 0.03542 " pathEditMode="relative" rAng="0" ptsTypes="AA">
                                      <p:cBhvr>
                                        <p:cTn id="48"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14" grpId="0"/>
      <p:bldP spid="14" grpId="1"/>
      <p:bldP spid="21" grpId="0"/>
      <p:bldP spid="2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B5962-DFF6-F585-0321-29057432A2F6}"/>
              </a:ext>
            </a:extLst>
          </p:cNvPr>
          <p:cNvSpPr>
            <a:spLocks noGrp="1"/>
          </p:cNvSpPr>
          <p:nvPr>
            <p:ph type="body" sz="quarter" idx="4294967295"/>
          </p:nvPr>
        </p:nvSpPr>
        <p:spPr>
          <a:xfrm>
            <a:off x="609600" y="4530725"/>
            <a:ext cx="6794500" cy="615553"/>
          </a:xfrm>
        </p:spPr>
        <p:txBody>
          <a:bodyPr/>
          <a:lstStyle/>
          <a:p>
            <a:r>
              <a:rPr lang="en-AU" dirty="0">
                <a:solidFill>
                  <a:schemeClr val="accent6"/>
                </a:solidFill>
              </a:rPr>
              <a:t>Rapidly code, test, and ship from </a:t>
            </a:r>
            <a:br>
              <a:rPr lang="en-AU" dirty="0">
                <a:solidFill>
                  <a:schemeClr val="accent6"/>
                </a:solidFill>
              </a:rPr>
            </a:br>
            <a:r>
              <a:rPr lang="en-AU" dirty="0">
                <a:solidFill>
                  <a:schemeClr val="accent6"/>
                </a:solidFill>
              </a:rPr>
              <a:t>secure cloud developer environments</a:t>
            </a:r>
          </a:p>
        </p:txBody>
      </p:sp>
      <p:grpSp>
        <p:nvGrpSpPr>
          <p:cNvPr id="3" name="Group 2">
            <a:extLst>
              <a:ext uri="{FF2B5EF4-FFF2-40B4-BE49-F238E27FC236}">
                <a16:creationId xmlns:a16="http://schemas.microsoft.com/office/drawing/2014/main" id="{2840FDF1-25DA-4900-0CC2-EE44F7519BAC}"/>
              </a:ext>
            </a:extLst>
          </p:cNvPr>
          <p:cNvGrpSpPr/>
          <p:nvPr/>
        </p:nvGrpSpPr>
        <p:grpSpPr>
          <a:xfrm>
            <a:off x="574158" y="5635256"/>
            <a:ext cx="946029" cy="944107"/>
            <a:chOff x="4533580" y="1788459"/>
            <a:chExt cx="3281082" cy="3281082"/>
          </a:xfrm>
        </p:grpSpPr>
        <p:sp>
          <p:nvSpPr>
            <p:cNvPr id="4" name="Oval 3">
              <a:extLst>
                <a:ext uri="{FF2B5EF4-FFF2-40B4-BE49-F238E27FC236}">
                  <a16:creationId xmlns:a16="http://schemas.microsoft.com/office/drawing/2014/main" id="{A3045916-02CD-9F89-F27E-5A526C4AABC8}"/>
                </a:ext>
              </a:extLst>
            </p:cNvPr>
            <p:cNvSpPr/>
            <p:nvPr/>
          </p:nvSpPr>
          <p:spPr>
            <a:xfrm>
              <a:off x="4533580" y="1788459"/>
              <a:ext cx="3281082" cy="3281082"/>
            </a:xfrm>
            <a:prstGeom prst="ellipse">
              <a:avLst/>
            </a:prstGeom>
            <a:solidFill>
              <a:schemeClr val="accent4">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Isosceles Triangle 2">
              <a:extLst>
                <a:ext uri="{FF2B5EF4-FFF2-40B4-BE49-F238E27FC236}">
                  <a16:creationId xmlns:a16="http://schemas.microsoft.com/office/drawing/2014/main" id="{16B96556-F2E8-F60A-D396-D1F054EFFFE6}"/>
                </a:ext>
              </a:extLst>
            </p:cNvPr>
            <p:cNvSpPr/>
            <p:nvPr/>
          </p:nvSpPr>
          <p:spPr>
            <a:xfrm rot="5400000">
              <a:off x="5850085" y="3016646"/>
              <a:ext cx="956662" cy="824708"/>
            </a:xfrm>
            <a:prstGeom prst="triangle">
              <a:avLst/>
            </a:prstGeom>
            <a:solidFill>
              <a:schemeClr val="accent3">
                <a:alpha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81608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82DA49-C13C-5FA3-AADD-125951131296}"/>
              </a:ext>
            </a:extLst>
          </p:cNvPr>
          <p:cNvSpPr>
            <a:spLocks noGrp="1"/>
          </p:cNvSpPr>
          <p:nvPr>
            <p:ph type="body" sz="quarter" idx="15"/>
          </p:nvPr>
        </p:nvSpPr>
        <p:spPr>
          <a:xfrm>
            <a:off x="5505016" y="430035"/>
            <a:ext cx="6146985" cy="3385542"/>
          </a:xfrm>
        </p:spPr>
        <p:txBody>
          <a:bodyPr/>
          <a:lstStyle/>
          <a:p>
            <a:r>
              <a:rPr lang="en-AU" dirty="0">
                <a:solidFill>
                  <a:schemeClr val="accent5"/>
                </a:solidFill>
                <a:latin typeface="Segoe UI Semibold" panose="020B0702040204020203" pitchFamily="34" charset="0"/>
                <a:cs typeface="Segoe UI Semibold" panose="020B0702040204020203" pitchFamily="34" charset="0"/>
              </a:rPr>
              <a:t>Microsoft Dev Box</a:t>
            </a:r>
          </a:p>
          <a:p>
            <a:r>
              <a:rPr lang="en-AU" dirty="0"/>
              <a:t>https://aka.ms/devbox-signup</a:t>
            </a:r>
          </a:p>
          <a:p>
            <a:endParaRPr lang="en-AU" dirty="0">
              <a:latin typeface="Segoe UI Semibold" panose="020B0702040204020203" pitchFamily="34" charset="0"/>
              <a:cs typeface="Segoe UI Semibold" panose="020B0702040204020203" pitchFamily="34" charset="0"/>
            </a:endParaRPr>
          </a:p>
          <a:p>
            <a:r>
              <a:rPr lang="en-AU" dirty="0">
                <a:solidFill>
                  <a:schemeClr val="accent5"/>
                </a:solidFill>
                <a:latin typeface="Segoe UI Semibold" panose="020B0702040204020203" pitchFamily="34" charset="0"/>
                <a:cs typeface="Segoe UI Semibold" panose="020B0702040204020203" pitchFamily="34" charset="0"/>
              </a:rPr>
              <a:t>Azure Deployment Environments</a:t>
            </a:r>
          </a:p>
          <a:p>
            <a:r>
              <a:rPr lang="en-AU" dirty="0"/>
              <a:t>https://aka.ms/environments-signup</a:t>
            </a:r>
          </a:p>
          <a:p>
            <a:endParaRPr lang="en-AU" dirty="0"/>
          </a:p>
          <a:p>
            <a:r>
              <a:rPr lang="en-AU" dirty="0">
                <a:solidFill>
                  <a:schemeClr val="accent5"/>
                </a:solidFill>
                <a:latin typeface="Segoe UI Semibold" panose="020B0702040204020203" pitchFamily="34" charset="0"/>
                <a:cs typeface="Segoe UI Semibold" panose="020B0702040204020203" pitchFamily="34" charset="0"/>
              </a:rPr>
              <a:t>GitHub Advanced Security</a:t>
            </a:r>
          </a:p>
          <a:p>
            <a:r>
              <a:rPr lang="en-AU" dirty="0"/>
              <a:t>https://aka.ms/github-advancedsecruity</a:t>
            </a:r>
          </a:p>
          <a:p>
            <a:endParaRPr lang="en-AU" dirty="0"/>
          </a:p>
          <a:p>
            <a:r>
              <a:rPr lang="en-AU" dirty="0">
                <a:solidFill>
                  <a:schemeClr val="accent5"/>
                </a:solidFill>
                <a:latin typeface="Segoe UI Semibold" panose="020B0702040204020203" pitchFamily="34" charset="0"/>
                <a:cs typeface="Segoe UI Semibold" panose="020B0702040204020203" pitchFamily="34" charset="0"/>
              </a:rPr>
              <a:t>GitHub Advanced Security Push Protection</a:t>
            </a:r>
            <a:br>
              <a:rPr lang="en-AU" dirty="0"/>
            </a:br>
            <a:r>
              <a:rPr lang="en-AU" dirty="0"/>
              <a:t>https://aka.ms/github-pushprotection</a:t>
            </a:r>
          </a:p>
        </p:txBody>
      </p:sp>
      <p:sp>
        <p:nvSpPr>
          <p:cNvPr id="3" name="Title 2">
            <a:extLst>
              <a:ext uri="{FF2B5EF4-FFF2-40B4-BE49-F238E27FC236}">
                <a16:creationId xmlns:a16="http://schemas.microsoft.com/office/drawing/2014/main" id="{72DE0E1B-2A3B-D524-D8CC-D78CD8C738AB}"/>
              </a:ext>
            </a:extLst>
          </p:cNvPr>
          <p:cNvSpPr>
            <a:spLocks noGrp="1"/>
          </p:cNvSpPr>
          <p:nvPr>
            <p:ph type="title"/>
          </p:nvPr>
        </p:nvSpPr>
        <p:spPr>
          <a:xfrm>
            <a:off x="539999" y="430035"/>
            <a:ext cx="3828801" cy="677108"/>
          </a:xfrm>
        </p:spPr>
        <p:txBody>
          <a:bodyPr/>
          <a:lstStyle/>
          <a:p>
            <a:r>
              <a:rPr lang="en-AU"/>
              <a:t>What’s next?</a:t>
            </a:r>
          </a:p>
        </p:txBody>
      </p:sp>
    </p:spTree>
    <p:extLst>
      <p:ext uri="{BB962C8B-B14F-4D97-AF65-F5344CB8AC3E}">
        <p14:creationId xmlns:p14="http://schemas.microsoft.com/office/powerpoint/2010/main" val="133023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31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FD1839-303A-CCBA-69DB-9B4C146B862D}"/>
              </a:ext>
              <a:ext uri="{C183D7F6-B498-43B3-948B-1728B52AA6E4}">
                <adec:decorative xmlns:adec="http://schemas.microsoft.com/office/drawing/2017/decorative" val="1"/>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blackWhite">
          <a:xfrm>
            <a:off x="3096017" y="209205"/>
            <a:ext cx="5806440" cy="6272784"/>
          </a:xfrm>
          <a:prstGeom prst="roundRect">
            <a:avLst>
              <a:gd name="adj" fmla="val 1078"/>
            </a:avLst>
          </a:prstGeom>
          <a:solidFill>
            <a:srgbClr val="FFFFFF"/>
          </a:solidFill>
          <a:effectLst>
            <a:outerShdw blurRad="127000" dist="127000" dir="2700000" algn="tl" rotWithShape="0">
              <a:srgbClr val="2F2F2F">
                <a:alpha val="50000"/>
              </a:srgbClr>
            </a:outerShdw>
          </a:effectLst>
        </p:spPr>
      </p:pic>
      <p:grpSp>
        <p:nvGrpSpPr>
          <p:cNvPr id="4" name="Group 3">
            <a:extLst>
              <a:ext uri="{FF2B5EF4-FFF2-40B4-BE49-F238E27FC236}">
                <a16:creationId xmlns:a16="http://schemas.microsoft.com/office/drawing/2014/main" id="{5C3A7D54-406D-07A0-2906-4271A9E5C629}"/>
              </a:ext>
              <a:ext uri="{C183D7F6-B498-43B3-948B-1728B52AA6E4}">
                <adec:decorative xmlns:adec="http://schemas.microsoft.com/office/drawing/2017/decorative" val="1"/>
              </a:ext>
            </a:extLst>
          </p:cNvPr>
          <p:cNvGrpSpPr/>
          <p:nvPr/>
        </p:nvGrpSpPr>
        <p:grpSpPr>
          <a:xfrm>
            <a:off x="3630242" y="1018700"/>
            <a:ext cx="4466932" cy="611074"/>
            <a:chOff x="6630225" y="1101595"/>
            <a:chExt cx="4466932" cy="611074"/>
          </a:xfrm>
        </p:grpSpPr>
        <p:grpSp>
          <p:nvGrpSpPr>
            <p:cNvPr id="5" name="Group 4">
              <a:extLst>
                <a:ext uri="{FF2B5EF4-FFF2-40B4-BE49-F238E27FC236}">
                  <a16:creationId xmlns:a16="http://schemas.microsoft.com/office/drawing/2014/main" id="{02B76B6B-F163-BAAB-631A-0C2FAD332C41}"/>
                </a:ext>
              </a:extLst>
            </p:cNvPr>
            <p:cNvGrpSpPr/>
            <p:nvPr/>
          </p:nvGrpSpPr>
          <p:grpSpPr>
            <a:xfrm>
              <a:off x="6630225" y="1101595"/>
              <a:ext cx="1894429" cy="611074"/>
              <a:chOff x="6630225" y="1101595"/>
              <a:chExt cx="1894429" cy="611074"/>
            </a:xfrm>
          </p:grpSpPr>
          <p:sp>
            <p:nvSpPr>
              <p:cNvPr id="9" name="Rectangle 8">
                <a:extLst>
                  <a:ext uri="{FF2B5EF4-FFF2-40B4-BE49-F238E27FC236}">
                    <a16:creationId xmlns:a16="http://schemas.microsoft.com/office/drawing/2014/main" id="{9113C2FC-A61D-39DB-2CB2-056A1E7579C4}"/>
                  </a:ext>
                </a:extLst>
              </p:cNvPr>
              <p:cNvSpPr/>
              <p:nvPr/>
            </p:nvSpPr>
            <p:spPr bwMode="auto">
              <a:xfrm>
                <a:off x="6630225" y="1281782"/>
                <a:ext cx="1894429" cy="430887"/>
              </a:xfrm>
              <a:prstGeom prst="rect">
                <a:avLst/>
              </a:prstGeom>
              <a:noFill/>
              <a:effectLst/>
            </p:spPr>
            <p:txBody>
              <a:bodyPr wrap="none" lIns="0" tIns="0" rIns="0" bIns="0" rtlCol="0" anchor="ctr" anchorCtr="0">
                <a:spAutoFit/>
              </a:bodyPr>
              <a:lstStyle/>
              <a:p>
                <a:pPr algn="ctr"/>
                <a:r>
                  <a:rPr lang="en-US" sz="2800" b="1" spc="-50" err="1">
                    <a:gradFill>
                      <a:gsLst>
                        <a:gs pos="76506">
                          <a:srgbClr val="FFFFFF"/>
                        </a:gs>
                        <a:gs pos="58434">
                          <a:srgbClr val="FFFFFF"/>
                        </a:gs>
                      </a:gsLst>
                      <a:lin ang="2700000" scaled="1"/>
                    </a:gradFill>
                    <a:latin typeface="Segoe UI" panose="020B0502040204020203" pitchFamily="34" charset="0"/>
                    <a:cs typeface="Segoe UI" panose="020B0502040204020203" pitchFamily="34" charset="0"/>
                  </a:rPr>
                  <a:t>Codespaces</a:t>
                </a:r>
                <a:endParaRPr lang="en-US" sz="2800" b="1" spc="-50">
                  <a:gradFill>
                    <a:gsLst>
                      <a:gs pos="76506">
                        <a:srgbClr val="FFFFFF"/>
                      </a:gs>
                      <a:gs pos="58434">
                        <a:srgbClr val="FFFFFF"/>
                      </a:gs>
                    </a:gsLst>
                    <a:lin ang="2700000" scaled="1"/>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18ED422-9D76-9E11-27FC-6F0820A3B4B0}"/>
                  </a:ext>
                </a:extLst>
              </p:cNvPr>
              <p:cNvSpPr txBox="1"/>
              <p:nvPr/>
            </p:nvSpPr>
            <p:spPr>
              <a:xfrm>
                <a:off x="7296112" y="1101595"/>
                <a:ext cx="562655" cy="215444"/>
              </a:xfrm>
              <a:prstGeom prst="rect">
                <a:avLst/>
              </a:prstGeom>
              <a:noFill/>
            </p:spPr>
            <p:txBody>
              <a:bodyPr wrap="none" lIns="0" tIns="0" rIns="0" bIns="0" rtlCol="0">
                <a:spAutoFit/>
              </a:bodyPr>
              <a:lstStyle/>
              <a:p>
                <a:pPr algn="ctr"/>
                <a:r>
                  <a:rPr lang="en-CA" sz="1400">
                    <a:solidFill>
                      <a:schemeClr val="bg1"/>
                    </a:solidFill>
                  </a:rPr>
                  <a:t>GitHub</a:t>
                </a:r>
              </a:p>
            </p:txBody>
          </p:sp>
        </p:grpSp>
        <p:grpSp>
          <p:nvGrpSpPr>
            <p:cNvPr id="6" name="Group 5">
              <a:extLst>
                <a:ext uri="{FF2B5EF4-FFF2-40B4-BE49-F238E27FC236}">
                  <a16:creationId xmlns:a16="http://schemas.microsoft.com/office/drawing/2014/main" id="{EEE8AEBF-C9CC-6D9E-71C3-8C1A38ED7E2F}"/>
                </a:ext>
              </a:extLst>
            </p:cNvPr>
            <p:cNvGrpSpPr/>
            <p:nvPr/>
          </p:nvGrpSpPr>
          <p:grpSpPr>
            <a:xfrm>
              <a:off x="9748198" y="1101595"/>
              <a:ext cx="1348959" cy="611074"/>
              <a:chOff x="9748198" y="1101595"/>
              <a:chExt cx="1348959" cy="611074"/>
            </a:xfrm>
          </p:grpSpPr>
          <p:sp>
            <p:nvSpPr>
              <p:cNvPr id="7" name="Rectangle 6">
                <a:extLst>
                  <a:ext uri="{FF2B5EF4-FFF2-40B4-BE49-F238E27FC236}">
                    <a16:creationId xmlns:a16="http://schemas.microsoft.com/office/drawing/2014/main" id="{BDB9D00F-EE0D-218A-3B48-CBD26D7B2C3C}"/>
                  </a:ext>
                </a:extLst>
              </p:cNvPr>
              <p:cNvSpPr/>
              <p:nvPr/>
            </p:nvSpPr>
            <p:spPr bwMode="auto">
              <a:xfrm>
                <a:off x="9748198" y="1281782"/>
                <a:ext cx="1348959" cy="430887"/>
              </a:xfrm>
              <a:prstGeom prst="rect">
                <a:avLst/>
              </a:prstGeom>
              <a:noFill/>
              <a:effectLst/>
            </p:spPr>
            <p:txBody>
              <a:bodyPr wrap="none" lIns="0" tIns="0" rIns="0" bIns="0" rtlCol="0" anchor="ctr" anchorCtr="0">
                <a:spAutoFit/>
              </a:bodyPr>
              <a:lstStyle/>
              <a:p>
                <a:pPr algn="ctr"/>
                <a:r>
                  <a:rPr lang="en-US" sz="2800" b="1" spc="-50">
                    <a:gradFill>
                      <a:gsLst>
                        <a:gs pos="76506">
                          <a:srgbClr val="FFFFFF"/>
                        </a:gs>
                        <a:gs pos="58434">
                          <a:srgbClr val="FFFFFF"/>
                        </a:gs>
                      </a:gsLst>
                      <a:lin ang="2700000" scaled="1"/>
                    </a:gradFill>
                    <a:latin typeface="Segoe UI" panose="020B0502040204020203" pitchFamily="34" charset="0"/>
                    <a:cs typeface="Segoe UI" panose="020B0502040204020203" pitchFamily="34" charset="0"/>
                  </a:rPr>
                  <a:t>Dev Box</a:t>
                </a:r>
              </a:p>
            </p:txBody>
          </p:sp>
          <p:sp>
            <p:nvSpPr>
              <p:cNvPr id="8" name="TextBox 7">
                <a:extLst>
                  <a:ext uri="{FF2B5EF4-FFF2-40B4-BE49-F238E27FC236}">
                    <a16:creationId xmlns:a16="http://schemas.microsoft.com/office/drawing/2014/main" id="{241D78A0-7E85-3968-0F73-91BB3AD0E858}"/>
                  </a:ext>
                </a:extLst>
              </p:cNvPr>
              <p:cNvSpPr txBox="1"/>
              <p:nvPr/>
            </p:nvSpPr>
            <p:spPr>
              <a:xfrm>
                <a:off x="10045555" y="1101595"/>
                <a:ext cx="754245" cy="215444"/>
              </a:xfrm>
              <a:prstGeom prst="rect">
                <a:avLst/>
              </a:prstGeom>
              <a:noFill/>
            </p:spPr>
            <p:txBody>
              <a:bodyPr wrap="none" lIns="0" tIns="0" rIns="0" bIns="0" rtlCol="0">
                <a:spAutoFit/>
              </a:bodyPr>
              <a:lstStyle/>
              <a:p>
                <a:pPr algn="ctr"/>
                <a:r>
                  <a:rPr lang="en-CA" sz="1400">
                    <a:solidFill>
                      <a:schemeClr val="bg1"/>
                    </a:solidFill>
                  </a:rPr>
                  <a:t>Microsoft</a:t>
                </a:r>
              </a:p>
            </p:txBody>
          </p:sp>
        </p:grpSp>
      </p:grpSp>
      <p:grpSp>
        <p:nvGrpSpPr>
          <p:cNvPr id="11" name="Group 10">
            <a:extLst>
              <a:ext uri="{FF2B5EF4-FFF2-40B4-BE49-F238E27FC236}">
                <a16:creationId xmlns:a16="http://schemas.microsoft.com/office/drawing/2014/main" id="{3C9AB407-9BF5-350F-0A0C-A93476CA6B55}"/>
              </a:ext>
              <a:ext uri="{C183D7F6-B498-43B3-948B-1728B52AA6E4}">
                <adec:decorative xmlns:adec="http://schemas.microsoft.com/office/drawing/2017/decorative" val="1"/>
              </a:ext>
            </a:extLst>
          </p:cNvPr>
          <p:cNvGrpSpPr/>
          <p:nvPr/>
        </p:nvGrpSpPr>
        <p:grpSpPr>
          <a:xfrm>
            <a:off x="3096017" y="1774773"/>
            <a:ext cx="5806440" cy="850108"/>
            <a:chOff x="6096000" y="1857668"/>
            <a:chExt cx="5806440" cy="850108"/>
          </a:xfrm>
        </p:grpSpPr>
        <p:sp>
          <p:nvSpPr>
            <p:cNvPr id="12" name="Rounded Rectangle 101">
              <a:extLst>
                <a:ext uri="{FF2B5EF4-FFF2-40B4-BE49-F238E27FC236}">
                  <a16:creationId xmlns:a16="http://schemas.microsoft.com/office/drawing/2014/main" id="{E5193AC6-9AA2-627E-DBD1-3596708A9042}"/>
                </a:ext>
              </a:extLst>
            </p:cNvPr>
            <p:cNvSpPr/>
            <p:nvPr/>
          </p:nvSpPr>
          <p:spPr bwMode="auto">
            <a:xfrm>
              <a:off x="6096000" y="1857668"/>
              <a:ext cx="5806440" cy="850108"/>
            </a:xfrm>
            <a:prstGeom prst="roundRect">
              <a:avLst>
                <a:gd name="adj" fmla="val 0"/>
              </a:avLst>
            </a:prstGeom>
            <a:solidFill>
              <a:schemeClr val="accent6">
                <a:alpha val="1007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D51A39EC-F184-A830-799C-ED6610E8660E}"/>
                </a:ext>
              </a:extLst>
            </p:cNvPr>
            <p:cNvGrpSpPr/>
            <p:nvPr/>
          </p:nvGrpSpPr>
          <p:grpSpPr>
            <a:xfrm>
              <a:off x="7251724" y="2002285"/>
              <a:ext cx="426399" cy="560872"/>
              <a:chOff x="7302767" y="1675605"/>
              <a:chExt cx="426399" cy="560872"/>
            </a:xfrm>
          </p:grpSpPr>
          <p:sp>
            <p:nvSpPr>
              <p:cNvPr id="18" name="Title 6">
                <a:extLst>
                  <a:ext uri="{FF2B5EF4-FFF2-40B4-BE49-F238E27FC236}">
                    <a16:creationId xmlns:a16="http://schemas.microsoft.com/office/drawing/2014/main" id="{B744AE0B-9585-C344-7439-DAFFD17E29BE}"/>
                  </a:ext>
                </a:extLst>
              </p:cNvPr>
              <p:cNvSpPr txBox="1">
                <a:spLocks/>
              </p:cNvSpPr>
              <p:nvPr/>
            </p:nvSpPr>
            <p:spPr>
              <a:xfrm>
                <a:off x="7302767" y="1990256"/>
                <a:ext cx="426399" cy="246221"/>
              </a:xfrm>
              <a:prstGeom prst="rect">
                <a:avLst/>
              </a:prstGeom>
              <a:noFill/>
              <a:effectLst/>
            </p:spPr>
            <p:txBody>
              <a:bodyPr wrap="non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sz="1600"/>
                  <a:t>Linux</a:t>
                </a:r>
              </a:p>
            </p:txBody>
          </p:sp>
          <p:pic>
            <p:nvPicPr>
              <p:cNvPr id="19" name="Picture 14" descr="Linux - Wikipedia">
                <a:extLst>
                  <a:ext uri="{FF2B5EF4-FFF2-40B4-BE49-F238E27FC236}">
                    <a16:creationId xmlns:a16="http://schemas.microsoft.com/office/drawing/2014/main" id="{FA671EC4-9353-BAB3-0B12-5F40FD5DA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7694" y="1675605"/>
                <a:ext cx="196545" cy="234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738FF031-6290-E2E6-17FE-AF3A8FE7F1B2}"/>
                </a:ext>
              </a:extLst>
            </p:cNvPr>
            <p:cNvGrpSpPr/>
            <p:nvPr/>
          </p:nvGrpSpPr>
          <p:grpSpPr>
            <a:xfrm>
              <a:off x="10159930" y="2015749"/>
              <a:ext cx="770724" cy="533945"/>
              <a:chOff x="9992950" y="1702532"/>
              <a:chExt cx="770724" cy="533945"/>
            </a:xfrm>
          </p:grpSpPr>
          <p:sp>
            <p:nvSpPr>
              <p:cNvPr id="16" name="Title 6">
                <a:extLst>
                  <a:ext uri="{FF2B5EF4-FFF2-40B4-BE49-F238E27FC236}">
                    <a16:creationId xmlns:a16="http://schemas.microsoft.com/office/drawing/2014/main" id="{FB00C923-228C-1C16-C182-6B5637CDD489}"/>
                  </a:ext>
                </a:extLst>
              </p:cNvPr>
              <p:cNvSpPr txBox="1">
                <a:spLocks/>
              </p:cNvSpPr>
              <p:nvPr/>
            </p:nvSpPr>
            <p:spPr>
              <a:xfrm>
                <a:off x="9992950" y="1990256"/>
                <a:ext cx="770724" cy="246221"/>
              </a:xfrm>
              <a:prstGeom prst="rect">
                <a:avLst/>
              </a:prstGeom>
              <a:noFill/>
              <a:effectLst/>
            </p:spPr>
            <p:txBody>
              <a:bodyPr wrap="non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a:t>Windows</a:t>
                </a:r>
              </a:p>
            </p:txBody>
          </p:sp>
          <p:pic>
            <p:nvPicPr>
              <p:cNvPr id="17" name="Graphic 16">
                <a:extLst>
                  <a:ext uri="{FF2B5EF4-FFF2-40B4-BE49-F238E27FC236}">
                    <a16:creationId xmlns:a16="http://schemas.microsoft.com/office/drawing/2014/main" id="{92E7FD3E-5D57-E44E-277D-DB1FE1B492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8061" y="1702532"/>
                <a:ext cx="180502" cy="180502"/>
              </a:xfrm>
              <a:prstGeom prst="rect">
                <a:avLst/>
              </a:prstGeom>
            </p:spPr>
          </p:pic>
        </p:grpSp>
        <p:sp>
          <p:nvSpPr>
            <p:cNvPr id="15" name="Text Placeholder 6">
              <a:extLst>
                <a:ext uri="{FF2B5EF4-FFF2-40B4-BE49-F238E27FC236}">
                  <a16:creationId xmlns:a16="http://schemas.microsoft.com/office/drawing/2014/main" id="{009DC5D0-EBA9-01BA-C994-30997B523A74}"/>
                </a:ext>
              </a:extLst>
            </p:cNvPr>
            <p:cNvSpPr txBox="1">
              <a:spLocks/>
            </p:cNvSpPr>
            <p:nvPr/>
          </p:nvSpPr>
          <p:spPr>
            <a:xfrm>
              <a:off x="8617706" y="2067278"/>
              <a:ext cx="763029" cy="430887"/>
            </a:xfrm>
            <a:prstGeom prst="rect">
              <a:avLst/>
            </a:prstGeom>
            <a:noFill/>
            <a:effectLst/>
          </p:spPr>
          <p:txBody>
            <a:bodyPr wrap="non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a:t>Operating</a:t>
              </a:r>
              <a:br>
                <a:rPr lang="en-US"/>
              </a:br>
              <a:r>
                <a:rPr lang="en-US"/>
                <a:t>system</a:t>
              </a:r>
            </a:p>
          </p:txBody>
        </p:sp>
      </p:grpSp>
      <p:grpSp>
        <p:nvGrpSpPr>
          <p:cNvPr id="20" name="Group 19">
            <a:extLst>
              <a:ext uri="{FF2B5EF4-FFF2-40B4-BE49-F238E27FC236}">
                <a16:creationId xmlns:a16="http://schemas.microsoft.com/office/drawing/2014/main" id="{5C2A36CC-62A7-CA0A-5BEE-1DCEEB2EE115}"/>
              </a:ext>
              <a:ext uri="{C183D7F6-B498-43B3-948B-1728B52AA6E4}">
                <adec:decorative xmlns:adec="http://schemas.microsoft.com/office/drawing/2017/decorative" val="1"/>
              </a:ext>
            </a:extLst>
          </p:cNvPr>
          <p:cNvGrpSpPr/>
          <p:nvPr/>
        </p:nvGrpSpPr>
        <p:grpSpPr>
          <a:xfrm>
            <a:off x="3096017" y="2687204"/>
            <a:ext cx="5806440" cy="1053496"/>
            <a:chOff x="6096000" y="2770099"/>
            <a:chExt cx="5806440" cy="1053496"/>
          </a:xfrm>
        </p:grpSpPr>
        <p:sp>
          <p:nvSpPr>
            <p:cNvPr id="21" name="Rounded Rectangle 103">
              <a:extLst>
                <a:ext uri="{FF2B5EF4-FFF2-40B4-BE49-F238E27FC236}">
                  <a16:creationId xmlns:a16="http://schemas.microsoft.com/office/drawing/2014/main" id="{613D6420-22B1-4B78-AB05-16F556D49C3B}"/>
                </a:ext>
              </a:extLst>
            </p:cNvPr>
            <p:cNvSpPr/>
            <p:nvPr/>
          </p:nvSpPr>
          <p:spPr bwMode="auto">
            <a:xfrm>
              <a:off x="6096000" y="2770099"/>
              <a:ext cx="5806440" cy="1053496"/>
            </a:xfrm>
            <a:prstGeom prst="roundRect">
              <a:avLst>
                <a:gd name="adj" fmla="val 0"/>
              </a:avLst>
            </a:prstGeom>
            <a:solidFill>
              <a:schemeClr val="accent6">
                <a:alpha val="1007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BF20AEA7-B6F1-FC40-A5E4-EB002C636CF8}"/>
                </a:ext>
              </a:extLst>
            </p:cNvPr>
            <p:cNvGrpSpPr/>
            <p:nvPr/>
          </p:nvGrpSpPr>
          <p:grpSpPr>
            <a:xfrm>
              <a:off x="7078888" y="2943398"/>
              <a:ext cx="772071" cy="706899"/>
              <a:chOff x="7150317" y="2750344"/>
              <a:chExt cx="772071" cy="706899"/>
            </a:xfrm>
          </p:grpSpPr>
          <p:sp>
            <p:nvSpPr>
              <p:cNvPr id="32" name="Title 6">
                <a:extLst>
                  <a:ext uri="{FF2B5EF4-FFF2-40B4-BE49-F238E27FC236}">
                    <a16:creationId xmlns:a16="http://schemas.microsoft.com/office/drawing/2014/main" id="{E9CAFAFC-CF70-3776-C564-F5D261C1CD4C}"/>
                  </a:ext>
                </a:extLst>
              </p:cNvPr>
              <p:cNvSpPr txBox="1">
                <a:spLocks/>
              </p:cNvSpPr>
              <p:nvPr/>
            </p:nvSpPr>
            <p:spPr>
              <a:xfrm>
                <a:off x="7150317" y="3014045"/>
                <a:ext cx="772071" cy="492443"/>
              </a:xfrm>
              <a:prstGeom prst="rect">
                <a:avLst/>
              </a:prstGeom>
              <a:noFill/>
              <a:effectLst/>
            </p:spPr>
            <p:txBody>
              <a:bodyPr wrap="none" lIns="0" tIns="0" rIns="0" bIns="0" rtlCol="0" anchor="t" anchorCtr="0">
                <a:spAutoFit/>
              </a:bodyPr>
              <a:lstStyle>
                <a:defPPr>
                  <a:defRPr lang="en-US"/>
                </a:defPPr>
                <a:lvl1pPr algn="ctr">
                  <a:lnSpc>
                    <a:spcPct val="9000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a:t>Repos on</a:t>
                </a:r>
                <a:br>
                  <a:rPr lang="en-US"/>
                </a:br>
                <a:r>
                  <a:rPr lang="en-US"/>
                  <a:t>GitHub</a:t>
                </a:r>
              </a:p>
            </p:txBody>
          </p:sp>
          <p:pic>
            <p:nvPicPr>
              <p:cNvPr id="33" name="Graphic 32">
                <a:extLst>
                  <a:ext uri="{FF2B5EF4-FFF2-40B4-BE49-F238E27FC236}">
                    <a16:creationId xmlns:a16="http://schemas.microsoft.com/office/drawing/2014/main" id="{2F8E45D4-0F8D-E423-2FE1-AC1D51FEB7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2766" y="2750344"/>
                <a:ext cx="207173" cy="207173"/>
              </a:xfrm>
              <a:prstGeom prst="rect">
                <a:avLst/>
              </a:prstGeom>
            </p:spPr>
          </p:pic>
        </p:grpSp>
        <p:grpSp>
          <p:nvGrpSpPr>
            <p:cNvPr id="23" name="Group 22">
              <a:extLst>
                <a:ext uri="{FF2B5EF4-FFF2-40B4-BE49-F238E27FC236}">
                  <a16:creationId xmlns:a16="http://schemas.microsoft.com/office/drawing/2014/main" id="{A1FA5943-01EA-5A6E-11D5-6D8331A5EC1E}"/>
                </a:ext>
              </a:extLst>
            </p:cNvPr>
            <p:cNvGrpSpPr/>
            <p:nvPr/>
          </p:nvGrpSpPr>
          <p:grpSpPr>
            <a:xfrm>
              <a:off x="9828287" y="2922762"/>
              <a:ext cx="1434011" cy="748170"/>
              <a:chOff x="9861933" y="2709073"/>
              <a:chExt cx="1434011" cy="748170"/>
            </a:xfrm>
          </p:grpSpPr>
          <p:sp>
            <p:nvSpPr>
              <p:cNvPr id="25" name="Title 6">
                <a:extLst>
                  <a:ext uri="{FF2B5EF4-FFF2-40B4-BE49-F238E27FC236}">
                    <a16:creationId xmlns:a16="http://schemas.microsoft.com/office/drawing/2014/main" id="{7EC6C522-DFD9-7D94-3956-3AD7682589A0}"/>
                  </a:ext>
                </a:extLst>
              </p:cNvPr>
              <p:cNvSpPr txBox="1">
                <a:spLocks/>
              </p:cNvSpPr>
              <p:nvPr/>
            </p:nvSpPr>
            <p:spPr>
              <a:xfrm>
                <a:off x="9982685" y="3014045"/>
                <a:ext cx="1192506" cy="492443"/>
              </a:xfrm>
              <a:prstGeom prst="rect">
                <a:avLst/>
              </a:prstGeom>
              <a:noFill/>
              <a:effectLst/>
            </p:spPr>
            <p:txBody>
              <a:bodyPr wrap="none" lIns="0" tIns="0" rIns="0" bIns="0" rtlCol="0" anchor="t" anchorCtr="0">
                <a:spAutoFit/>
              </a:bodyPr>
              <a:lstStyle>
                <a:defPPr>
                  <a:defRPr lang="en-US"/>
                </a:defPPr>
                <a:lvl1pPr algn="ctr">
                  <a:lnSpc>
                    <a:spcPct val="9000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a:t>Any version </a:t>
                </a:r>
                <a:br>
                  <a:rPr lang="en-US"/>
                </a:br>
                <a:r>
                  <a:rPr lang="en-US"/>
                  <a:t>control system</a:t>
                </a:r>
              </a:p>
            </p:txBody>
          </p:sp>
          <p:grpSp>
            <p:nvGrpSpPr>
              <p:cNvPr id="26" name="Group 25">
                <a:extLst>
                  <a:ext uri="{FF2B5EF4-FFF2-40B4-BE49-F238E27FC236}">
                    <a16:creationId xmlns:a16="http://schemas.microsoft.com/office/drawing/2014/main" id="{3EB938F2-8C02-45B7-7C0D-A83016A9D8C8}"/>
                  </a:ext>
                </a:extLst>
              </p:cNvPr>
              <p:cNvGrpSpPr/>
              <p:nvPr/>
            </p:nvGrpSpPr>
            <p:grpSpPr>
              <a:xfrm>
                <a:off x="9861933" y="2709073"/>
                <a:ext cx="1434011" cy="289714"/>
                <a:chOff x="9861933" y="2735810"/>
                <a:chExt cx="1434011" cy="289714"/>
              </a:xfrm>
            </p:grpSpPr>
            <p:pic>
              <p:nvPicPr>
                <p:cNvPr id="27" name="Graphic 26">
                  <a:extLst>
                    <a:ext uri="{FF2B5EF4-FFF2-40B4-BE49-F238E27FC236}">
                      <a16:creationId xmlns:a16="http://schemas.microsoft.com/office/drawing/2014/main" id="{0EDA06B5-33BE-155C-FA64-50BCF96033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61933" y="2777081"/>
                  <a:ext cx="207173" cy="207173"/>
                </a:xfrm>
                <a:prstGeom prst="rect">
                  <a:avLst/>
                </a:prstGeom>
              </p:spPr>
            </p:pic>
            <p:pic>
              <p:nvPicPr>
                <p:cNvPr id="28" name="Graphic 27">
                  <a:extLst>
                    <a:ext uri="{FF2B5EF4-FFF2-40B4-BE49-F238E27FC236}">
                      <a16:creationId xmlns:a16="http://schemas.microsoft.com/office/drawing/2014/main" id="{5FAF00E3-2D97-F50E-538B-289AFEC820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33446" y="2778573"/>
                  <a:ext cx="176962" cy="204188"/>
                </a:xfrm>
                <a:prstGeom prst="rect">
                  <a:avLst/>
                </a:prstGeom>
              </p:spPr>
            </p:pic>
            <p:pic>
              <p:nvPicPr>
                <p:cNvPr id="29" name="Picture 28">
                  <a:extLst>
                    <a:ext uri="{FF2B5EF4-FFF2-40B4-BE49-F238E27FC236}">
                      <a16:creationId xmlns:a16="http://schemas.microsoft.com/office/drawing/2014/main" id="{911F9183-09DA-71B8-3EC1-90652890E1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10465147" y="2735810"/>
                  <a:ext cx="289713" cy="289714"/>
                </a:xfrm>
                <a:prstGeom prst="rect">
                  <a:avLst/>
                </a:prstGeom>
              </p:spPr>
            </p:pic>
            <p:sp>
              <p:nvSpPr>
                <p:cNvPr id="30" name="Freeform 41">
                  <a:extLst>
                    <a:ext uri="{FF2B5EF4-FFF2-40B4-BE49-F238E27FC236}">
                      <a16:creationId xmlns:a16="http://schemas.microsoft.com/office/drawing/2014/main" id="{0F200263-22A7-2BFC-9B4B-927285B75D75}"/>
                    </a:ext>
                  </a:extLst>
                </p:cNvPr>
                <p:cNvSpPr/>
                <p:nvPr/>
              </p:nvSpPr>
              <p:spPr>
                <a:xfrm>
                  <a:off x="11088993" y="2806123"/>
                  <a:ext cx="206951" cy="149088"/>
                </a:xfrm>
                <a:custGeom>
                  <a:avLst/>
                  <a:gdLst>
                    <a:gd name="connsiteX0" fmla="*/ 0 w 1824279"/>
                    <a:gd name="connsiteY0" fmla="*/ 1314182 h 1314207"/>
                    <a:gd name="connsiteX1" fmla="*/ 1824279 w 1824279"/>
                    <a:gd name="connsiteY1" fmla="*/ 1314182 h 1314207"/>
                    <a:gd name="connsiteX2" fmla="*/ 1824279 w 1824279"/>
                    <a:gd name="connsiteY2" fmla="*/ 1314207 h 1314207"/>
                    <a:gd name="connsiteX3" fmla="*/ 0 w 1824279"/>
                    <a:gd name="connsiteY3" fmla="*/ 1314207 h 1314207"/>
                    <a:gd name="connsiteX4" fmla="*/ 140776 w 1824279"/>
                    <a:gd name="connsiteY4" fmla="*/ 1034910 h 1314207"/>
                    <a:gd name="connsiteX5" fmla="*/ 155629 w 1824279"/>
                    <a:gd name="connsiteY5" fmla="*/ 1043256 h 1314207"/>
                    <a:gd name="connsiteX6" fmla="*/ 151108 w 1824279"/>
                    <a:gd name="connsiteY6" fmla="*/ 1066368 h 1314207"/>
                    <a:gd name="connsiteX7" fmla="*/ 126569 w 1824279"/>
                    <a:gd name="connsiteY7" fmla="*/ 1063800 h 1314207"/>
                    <a:gd name="connsiteX8" fmla="*/ 128507 w 1824279"/>
                    <a:gd name="connsiteY8" fmla="*/ 1038762 h 1314207"/>
                    <a:gd name="connsiteX9" fmla="*/ 140776 w 1824279"/>
                    <a:gd name="connsiteY9" fmla="*/ 1034910 h 1314207"/>
                    <a:gd name="connsiteX10" fmla="*/ 78783 w 1824279"/>
                    <a:gd name="connsiteY10" fmla="*/ 1034910 h 1314207"/>
                    <a:gd name="connsiteX11" fmla="*/ 95573 w 1824279"/>
                    <a:gd name="connsiteY11" fmla="*/ 1047108 h 1314207"/>
                    <a:gd name="connsiteX12" fmla="*/ 86532 w 1824279"/>
                    <a:gd name="connsiteY12" fmla="*/ 1068294 h 1314207"/>
                    <a:gd name="connsiteX13" fmla="*/ 63931 w 1824279"/>
                    <a:gd name="connsiteY13" fmla="*/ 1062516 h 1314207"/>
                    <a:gd name="connsiteX14" fmla="*/ 66514 w 1824279"/>
                    <a:gd name="connsiteY14" fmla="*/ 1039404 h 1314207"/>
                    <a:gd name="connsiteX15" fmla="*/ 78783 w 1824279"/>
                    <a:gd name="connsiteY15" fmla="*/ 1034910 h 1314207"/>
                    <a:gd name="connsiteX16" fmla="*/ 140776 w 1824279"/>
                    <a:gd name="connsiteY16" fmla="*/ 921275 h 1314207"/>
                    <a:gd name="connsiteX17" fmla="*/ 151754 w 1824279"/>
                    <a:gd name="connsiteY17" fmla="*/ 925127 h 1314207"/>
                    <a:gd name="connsiteX18" fmla="*/ 156920 w 1824279"/>
                    <a:gd name="connsiteY18" fmla="*/ 945029 h 1314207"/>
                    <a:gd name="connsiteX19" fmla="*/ 139485 w 1824279"/>
                    <a:gd name="connsiteY19" fmla="*/ 956586 h 1314207"/>
                    <a:gd name="connsiteX20" fmla="*/ 123986 w 1824279"/>
                    <a:gd name="connsiteY20" fmla="*/ 946313 h 1314207"/>
                    <a:gd name="connsiteX21" fmla="*/ 131090 w 1824279"/>
                    <a:gd name="connsiteY21" fmla="*/ 923843 h 1314207"/>
                    <a:gd name="connsiteX22" fmla="*/ 140776 w 1824279"/>
                    <a:gd name="connsiteY22" fmla="*/ 921275 h 1314207"/>
                    <a:gd name="connsiteX23" fmla="*/ 76200 w 1824279"/>
                    <a:gd name="connsiteY23" fmla="*/ 921275 h 1314207"/>
                    <a:gd name="connsiteX24" fmla="*/ 78783 w 1824279"/>
                    <a:gd name="connsiteY24" fmla="*/ 921275 h 1314207"/>
                    <a:gd name="connsiteX25" fmla="*/ 91698 w 1824279"/>
                    <a:gd name="connsiteY25" fmla="*/ 926411 h 1314207"/>
                    <a:gd name="connsiteX26" fmla="*/ 94927 w 1824279"/>
                    <a:gd name="connsiteY26" fmla="*/ 945671 h 1314207"/>
                    <a:gd name="connsiteX27" fmla="*/ 75554 w 1824279"/>
                    <a:gd name="connsiteY27" fmla="*/ 955944 h 1314207"/>
                    <a:gd name="connsiteX28" fmla="*/ 60702 w 1824279"/>
                    <a:gd name="connsiteY28" fmla="*/ 937325 h 1314207"/>
                    <a:gd name="connsiteX29" fmla="*/ 76200 w 1824279"/>
                    <a:gd name="connsiteY29" fmla="*/ 921275 h 1314207"/>
                    <a:gd name="connsiteX30" fmla="*/ 1760995 w 1824279"/>
                    <a:gd name="connsiteY30" fmla="*/ 0 h 1314207"/>
                    <a:gd name="connsiteX31" fmla="*/ 1824279 w 1824279"/>
                    <a:gd name="connsiteY31" fmla="*/ 0 h 1314207"/>
                    <a:gd name="connsiteX32" fmla="*/ 1824279 w 1824279"/>
                    <a:gd name="connsiteY32" fmla="*/ 101437 h 1314207"/>
                    <a:gd name="connsiteX33" fmla="*/ 1482399 w 1824279"/>
                    <a:gd name="connsiteY33" fmla="*/ 159322 h 1314207"/>
                    <a:gd name="connsiteX34" fmla="*/ 1178517 w 1824279"/>
                    <a:gd name="connsiteY34" fmla="*/ 225985 h 1314207"/>
                    <a:gd name="connsiteX35" fmla="*/ 654158 w 1824279"/>
                    <a:gd name="connsiteY35" fmla="*/ 390980 h 1314207"/>
                    <a:gd name="connsiteX36" fmla="*/ 468824 w 1824279"/>
                    <a:gd name="connsiteY36" fmla="*/ 524517 h 1314207"/>
                    <a:gd name="connsiteX37" fmla="*/ 635431 w 1824279"/>
                    <a:gd name="connsiteY37" fmla="*/ 565605 h 1314207"/>
                    <a:gd name="connsiteX38" fmla="*/ 894381 w 1824279"/>
                    <a:gd name="connsiteY38" fmla="*/ 548271 h 1314207"/>
                    <a:gd name="connsiteX39" fmla="*/ 1357393 w 1824279"/>
                    <a:gd name="connsiteY39" fmla="*/ 502689 h 1314207"/>
                    <a:gd name="connsiteX40" fmla="*/ 1725214 w 1824279"/>
                    <a:gd name="connsiteY40" fmla="*/ 469592 h 1314207"/>
                    <a:gd name="connsiteX41" fmla="*/ 1824279 w 1824279"/>
                    <a:gd name="connsiteY41" fmla="*/ 462885 h 1314207"/>
                    <a:gd name="connsiteX42" fmla="*/ 1824279 w 1824279"/>
                    <a:gd name="connsiteY42" fmla="*/ 840384 h 1314207"/>
                    <a:gd name="connsiteX43" fmla="*/ 1625714 w 1824279"/>
                    <a:gd name="connsiteY43" fmla="*/ 912950 h 1314207"/>
                    <a:gd name="connsiteX44" fmla="*/ 894381 w 1824279"/>
                    <a:gd name="connsiteY44" fmla="*/ 1125433 h 1314207"/>
                    <a:gd name="connsiteX45" fmla="*/ 0 w 1824279"/>
                    <a:gd name="connsiteY45" fmla="*/ 1310972 h 1314207"/>
                    <a:gd name="connsiteX46" fmla="*/ 0 w 1824279"/>
                    <a:gd name="connsiteY46" fmla="*/ 1198621 h 1314207"/>
                    <a:gd name="connsiteX47" fmla="*/ 770395 w 1824279"/>
                    <a:gd name="connsiteY47" fmla="*/ 1050960 h 1314207"/>
                    <a:gd name="connsiteX48" fmla="*/ 1290234 w 1824279"/>
                    <a:gd name="connsiteY48" fmla="*/ 887249 h 1314207"/>
                    <a:gd name="connsiteX49" fmla="*/ 1459424 w 1824279"/>
                    <a:gd name="connsiteY49" fmla="*/ 753070 h 1314207"/>
                    <a:gd name="connsiteX50" fmla="*/ 1290234 w 1824279"/>
                    <a:gd name="connsiteY50" fmla="*/ 704920 h 1314207"/>
                    <a:gd name="connsiteX51" fmla="*/ 1070029 w 1824279"/>
                    <a:gd name="connsiteY51" fmla="*/ 716476 h 1314207"/>
                    <a:gd name="connsiteX52" fmla="*/ 720025 w 1824279"/>
                    <a:gd name="connsiteY52" fmla="*/ 747934 h 1314207"/>
                    <a:gd name="connsiteX53" fmla="*/ 180168 w 1824279"/>
                    <a:gd name="connsiteY53" fmla="*/ 800579 h 1314207"/>
                    <a:gd name="connsiteX54" fmla="*/ 0 w 1824279"/>
                    <a:gd name="connsiteY54" fmla="*/ 812777 h 1314207"/>
                    <a:gd name="connsiteX55" fmla="*/ 0 w 1824279"/>
                    <a:gd name="connsiteY55" fmla="*/ 475725 h 1314207"/>
                    <a:gd name="connsiteX56" fmla="*/ 990600 w 1824279"/>
                    <a:gd name="connsiteY56" fmla="*/ 167563 h 1314207"/>
                    <a:gd name="connsiteX57" fmla="*/ 1760995 w 1824279"/>
                    <a:gd name="connsiteY57" fmla="*/ 0 h 131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24279" h="1314207">
                      <a:moveTo>
                        <a:pt x="0" y="1314182"/>
                      </a:moveTo>
                      <a:lnTo>
                        <a:pt x="1824279" y="1314182"/>
                      </a:lnTo>
                      <a:lnTo>
                        <a:pt x="1824279" y="1314207"/>
                      </a:lnTo>
                      <a:lnTo>
                        <a:pt x="0" y="1314207"/>
                      </a:lnTo>
                      <a:close/>
                      <a:moveTo>
                        <a:pt x="140776" y="1034910"/>
                      </a:moveTo>
                      <a:cubicBezTo>
                        <a:pt x="146895" y="1034577"/>
                        <a:pt x="152333" y="1038427"/>
                        <a:pt x="155629" y="1043256"/>
                      </a:cubicBezTo>
                      <a:cubicBezTo>
                        <a:pt x="160377" y="1050620"/>
                        <a:pt x="158390" y="1061240"/>
                        <a:pt x="151108" y="1066368"/>
                      </a:cubicBezTo>
                      <a:cubicBezTo>
                        <a:pt x="143804" y="1071891"/>
                        <a:pt x="132386" y="1070965"/>
                        <a:pt x="126569" y="1063800"/>
                      </a:cubicBezTo>
                      <a:cubicBezTo>
                        <a:pt x="120557" y="1056682"/>
                        <a:pt x="120954" y="1044560"/>
                        <a:pt x="128507" y="1038762"/>
                      </a:cubicBezTo>
                      <a:cubicBezTo>
                        <a:pt x="131784" y="1036070"/>
                        <a:pt x="136498" y="1034775"/>
                        <a:pt x="140776" y="1034910"/>
                      </a:cubicBezTo>
                      <a:close/>
                      <a:moveTo>
                        <a:pt x="78783" y="1034910"/>
                      </a:moveTo>
                      <a:cubicBezTo>
                        <a:pt x="86476" y="1034665"/>
                        <a:pt x="93350" y="1040049"/>
                        <a:pt x="95573" y="1047108"/>
                      </a:cubicBezTo>
                      <a:cubicBezTo>
                        <a:pt x="97927" y="1054959"/>
                        <a:pt x="94182" y="1064837"/>
                        <a:pt x="86532" y="1068294"/>
                      </a:cubicBezTo>
                      <a:cubicBezTo>
                        <a:pt x="78849" y="1072127"/>
                        <a:pt x="68757" y="1069698"/>
                        <a:pt x="63931" y="1062516"/>
                      </a:cubicBezTo>
                      <a:cubicBezTo>
                        <a:pt x="59018" y="1055504"/>
                        <a:pt x="59697" y="1044926"/>
                        <a:pt x="66514" y="1039404"/>
                      </a:cubicBezTo>
                      <a:cubicBezTo>
                        <a:pt x="69854" y="1036439"/>
                        <a:pt x="74296" y="1034816"/>
                        <a:pt x="78783" y="1034910"/>
                      </a:cubicBezTo>
                      <a:close/>
                      <a:moveTo>
                        <a:pt x="140776" y="921275"/>
                      </a:moveTo>
                      <a:cubicBezTo>
                        <a:pt x="144894" y="921440"/>
                        <a:pt x="148725" y="922270"/>
                        <a:pt x="151754" y="925127"/>
                      </a:cubicBezTo>
                      <a:cubicBezTo>
                        <a:pt x="157476" y="929802"/>
                        <a:pt x="159732" y="938208"/>
                        <a:pt x="156920" y="945029"/>
                      </a:cubicBezTo>
                      <a:cubicBezTo>
                        <a:pt x="154288" y="952039"/>
                        <a:pt x="147075" y="957246"/>
                        <a:pt x="139485" y="956586"/>
                      </a:cubicBezTo>
                      <a:cubicBezTo>
                        <a:pt x="132966" y="956320"/>
                        <a:pt x="126552" y="952281"/>
                        <a:pt x="123986" y="946313"/>
                      </a:cubicBezTo>
                      <a:cubicBezTo>
                        <a:pt x="120438" y="938556"/>
                        <a:pt x="123329" y="928065"/>
                        <a:pt x="131090" y="923843"/>
                      </a:cubicBezTo>
                      <a:cubicBezTo>
                        <a:pt x="133983" y="922082"/>
                        <a:pt x="137375" y="921241"/>
                        <a:pt x="140776" y="921275"/>
                      </a:cubicBezTo>
                      <a:close/>
                      <a:moveTo>
                        <a:pt x="76200" y="921275"/>
                      </a:moveTo>
                      <a:cubicBezTo>
                        <a:pt x="77130" y="921140"/>
                        <a:pt x="77843" y="921267"/>
                        <a:pt x="78783" y="921275"/>
                      </a:cubicBezTo>
                      <a:cubicBezTo>
                        <a:pt x="83499" y="921433"/>
                        <a:pt x="88527" y="922902"/>
                        <a:pt x="91698" y="926411"/>
                      </a:cubicBezTo>
                      <a:cubicBezTo>
                        <a:pt x="96541" y="931368"/>
                        <a:pt x="97799" y="939314"/>
                        <a:pt x="94927" y="945671"/>
                      </a:cubicBezTo>
                      <a:cubicBezTo>
                        <a:pt x="91804" y="952987"/>
                        <a:pt x="83516" y="957399"/>
                        <a:pt x="75554" y="955944"/>
                      </a:cubicBezTo>
                      <a:cubicBezTo>
                        <a:pt x="66766" y="954675"/>
                        <a:pt x="59952" y="946087"/>
                        <a:pt x="60702" y="937325"/>
                      </a:cubicBezTo>
                      <a:cubicBezTo>
                        <a:pt x="60956" y="929077"/>
                        <a:pt x="67999" y="922297"/>
                        <a:pt x="76200" y="921275"/>
                      </a:cubicBezTo>
                      <a:close/>
                      <a:moveTo>
                        <a:pt x="1760995" y="0"/>
                      </a:moveTo>
                      <a:lnTo>
                        <a:pt x="1824279" y="0"/>
                      </a:lnTo>
                      <a:lnTo>
                        <a:pt x="1824279" y="101437"/>
                      </a:lnTo>
                      <a:lnTo>
                        <a:pt x="1482399" y="159322"/>
                      </a:lnTo>
                      <a:cubicBezTo>
                        <a:pt x="1374728" y="180116"/>
                        <a:pt x="1273391" y="202372"/>
                        <a:pt x="1178517" y="225985"/>
                      </a:cubicBezTo>
                      <a:cubicBezTo>
                        <a:pt x="961292" y="280229"/>
                        <a:pt x="786418" y="335068"/>
                        <a:pt x="654158" y="390980"/>
                      </a:cubicBezTo>
                      <a:cubicBezTo>
                        <a:pt x="521728" y="445892"/>
                        <a:pt x="460209" y="490302"/>
                        <a:pt x="468824" y="524517"/>
                      </a:cubicBezTo>
                      <a:cubicBezTo>
                        <a:pt x="476594" y="554727"/>
                        <a:pt x="532055" y="568443"/>
                        <a:pt x="635431" y="565605"/>
                      </a:cubicBezTo>
                      <a:cubicBezTo>
                        <a:pt x="688639" y="564604"/>
                        <a:pt x="774790" y="558786"/>
                        <a:pt x="894381" y="548271"/>
                      </a:cubicBezTo>
                      <a:cubicBezTo>
                        <a:pt x="1013973" y="537756"/>
                        <a:pt x="1168377" y="522551"/>
                        <a:pt x="1357393" y="502689"/>
                      </a:cubicBezTo>
                      <a:cubicBezTo>
                        <a:pt x="1497909" y="488266"/>
                        <a:pt x="1620326" y="477344"/>
                        <a:pt x="1725214" y="469592"/>
                      </a:cubicBezTo>
                      <a:lnTo>
                        <a:pt x="1824279" y="462885"/>
                      </a:lnTo>
                      <a:lnTo>
                        <a:pt x="1824279" y="840384"/>
                      </a:lnTo>
                      <a:lnTo>
                        <a:pt x="1625714" y="912950"/>
                      </a:lnTo>
                      <a:cubicBezTo>
                        <a:pt x="1415852" y="985133"/>
                        <a:pt x="1172095" y="1056111"/>
                        <a:pt x="894381" y="1125433"/>
                      </a:cubicBezTo>
                      <a:cubicBezTo>
                        <a:pt x="549636" y="1211369"/>
                        <a:pt x="251843" y="1272856"/>
                        <a:pt x="0" y="1310972"/>
                      </a:cubicBezTo>
                      <a:lnTo>
                        <a:pt x="0" y="1198621"/>
                      </a:lnTo>
                      <a:cubicBezTo>
                        <a:pt x="284153" y="1157326"/>
                        <a:pt x="541204" y="1108091"/>
                        <a:pt x="770395" y="1050960"/>
                      </a:cubicBezTo>
                      <a:cubicBezTo>
                        <a:pt x="995558" y="994881"/>
                        <a:pt x="1168615" y="940158"/>
                        <a:pt x="1290234" y="887249"/>
                      </a:cubicBezTo>
                      <a:cubicBezTo>
                        <a:pt x="1412022" y="834341"/>
                        <a:pt x="1468883" y="789455"/>
                        <a:pt x="1459424" y="753070"/>
                      </a:cubicBezTo>
                      <a:cubicBezTo>
                        <a:pt x="1451485" y="721692"/>
                        <a:pt x="1394454" y="705755"/>
                        <a:pt x="1290234" y="704920"/>
                      </a:cubicBezTo>
                      <a:cubicBezTo>
                        <a:pt x="1237026" y="705588"/>
                        <a:pt x="1163777" y="709633"/>
                        <a:pt x="1070029" y="716476"/>
                      </a:cubicBezTo>
                      <a:cubicBezTo>
                        <a:pt x="975943" y="723486"/>
                        <a:pt x="859549" y="733581"/>
                        <a:pt x="720025" y="747934"/>
                      </a:cubicBezTo>
                      <a:cubicBezTo>
                        <a:pt x="503476" y="770967"/>
                        <a:pt x="323239" y="788895"/>
                        <a:pt x="180168" y="800579"/>
                      </a:cubicBezTo>
                      <a:cubicBezTo>
                        <a:pt x="111539" y="806336"/>
                        <a:pt x="51915" y="809916"/>
                        <a:pt x="0" y="812777"/>
                      </a:cubicBezTo>
                      <a:lnTo>
                        <a:pt x="0" y="475725"/>
                      </a:lnTo>
                      <a:cubicBezTo>
                        <a:pt x="246564" y="373653"/>
                        <a:pt x="576011" y="271075"/>
                        <a:pt x="990600" y="167563"/>
                      </a:cubicBezTo>
                      <a:cubicBezTo>
                        <a:pt x="1256255" y="101337"/>
                        <a:pt x="1513003" y="45650"/>
                        <a:pt x="1760995" y="0"/>
                      </a:cubicBezTo>
                      <a:close/>
                    </a:path>
                  </a:pathLst>
                </a:custGeom>
                <a:solidFill>
                  <a:srgbClr val="FFFFFF"/>
                </a:solidFill>
                <a:ln w="36088" cap="flat">
                  <a:noFill/>
                  <a:prstDash val="solid"/>
                  <a:miter/>
                </a:ln>
              </p:spPr>
              <p:txBody>
                <a:bodyPr wrap="square" rtlCol="0" anchor="ctr">
                  <a:noAutofit/>
                </a:bodyPr>
                <a:lstStyle/>
                <a:p>
                  <a:endParaRPr lang="en-CA"/>
                </a:p>
              </p:txBody>
            </p:sp>
            <p:pic>
              <p:nvPicPr>
                <p:cNvPr id="31" name="Graphic 30">
                  <a:extLst>
                    <a:ext uri="{FF2B5EF4-FFF2-40B4-BE49-F238E27FC236}">
                      <a16:creationId xmlns:a16="http://schemas.microsoft.com/office/drawing/2014/main" id="{D6928B3F-A1EB-541A-CB95-2BD6341661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47692" y="2761232"/>
                  <a:ext cx="238869" cy="238871"/>
                </a:xfrm>
                <a:prstGeom prst="rect">
                  <a:avLst/>
                </a:prstGeom>
              </p:spPr>
            </p:pic>
          </p:grpSp>
        </p:grpSp>
        <p:sp>
          <p:nvSpPr>
            <p:cNvPr id="24" name="Title 6">
              <a:extLst>
                <a:ext uri="{FF2B5EF4-FFF2-40B4-BE49-F238E27FC236}">
                  <a16:creationId xmlns:a16="http://schemas.microsoft.com/office/drawing/2014/main" id="{F7E6E9B0-46EC-B748-6D52-0E1EB32A80CC}"/>
                </a:ext>
              </a:extLst>
            </p:cNvPr>
            <p:cNvSpPr txBox="1">
              <a:spLocks/>
            </p:cNvSpPr>
            <p:nvPr/>
          </p:nvSpPr>
          <p:spPr>
            <a:xfrm>
              <a:off x="8692053" y="3081404"/>
              <a:ext cx="614335" cy="430887"/>
            </a:xfrm>
            <a:prstGeom prst="rect">
              <a:avLst/>
            </a:prstGeom>
            <a:noFill/>
            <a:effectLst/>
          </p:spPr>
          <p:txBody>
            <a:bodyPr wrap="non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a:t>SCM</a:t>
              </a:r>
              <a:br>
                <a:rPr lang="en-US"/>
              </a:br>
              <a:r>
                <a:rPr lang="en-US"/>
                <a:t>Support</a:t>
              </a:r>
            </a:p>
          </p:txBody>
        </p:sp>
      </p:grpSp>
      <p:grpSp>
        <p:nvGrpSpPr>
          <p:cNvPr id="34" name="Group 33">
            <a:extLst>
              <a:ext uri="{FF2B5EF4-FFF2-40B4-BE49-F238E27FC236}">
                <a16:creationId xmlns:a16="http://schemas.microsoft.com/office/drawing/2014/main" id="{70275909-94C5-636F-AE36-83C9B9922CD8}"/>
              </a:ext>
              <a:ext uri="{C183D7F6-B498-43B3-948B-1728B52AA6E4}">
                <adec:decorative xmlns:adec="http://schemas.microsoft.com/office/drawing/2017/decorative" val="1"/>
              </a:ext>
            </a:extLst>
          </p:cNvPr>
          <p:cNvGrpSpPr/>
          <p:nvPr/>
        </p:nvGrpSpPr>
        <p:grpSpPr>
          <a:xfrm>
            <a:off x="3096017" y="3803023"/>
            <a:ext cx="5806440" cy="1053496"/>
            <a:chOff x="6096000" y="3885918"/>
            <a:chExt cx="5806440" cy="1053496"/>
          </a:xfrm>
        </p:grpSpPr>
        <p:sp>
          <p:nvSpPr>
            <p:cNvPr id="35" name="Rounded Rectangle 102">
              <a:extLst>
                <a:ext uri="{FF2B5EF4-FFF2-40B4-BE49-F238E27FC236}">
                  <a16:creationId xmlns:a16="http://schemas.microsoft.com/office/drawing/2014/main" id="{647449C9-157B-BE34-E2E2-A571C6FA25B5}"/>
                </a:ext>
              </a:extLst>
            </p:cNvPr>
            <p:cNvSpPr/>
            <p:nvPr/>
          </p:nvSpPr>
          <p:spPr bwMode="auto">
            <a:xfrm>
              <a:off x="6096000" y="3885918"/>
              <a:ext cx="5806440" cy="1053496"/>
            </a:xfrm>
            <a:prstGeom prst="roundRect">
              <a:avLst>
                <a:gd name="adj" fmla="val 0"/>
              </a:avLst>
            </a:prstGeom>
            <a:solidFill>
              <a:schemeClr val="accent6">
                <a:alpha val="1007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sp>
          <p:nvSpPr>
            <p:cNvPr id="36" name="Title 6">
              <a:extLst>
                <a:ext uri="{FF2B5EF4-FFF2-40B4-BE49-F238E27FC236}">
                  <a16:creationId xmlns:a16="http://schemas.microsoft.com/office/drawing/2014/main" id="{C6CA6633-AC69-EB7D-4191-584B969845CE}"/>
                </a:ext>
              </a:extLst>
            </p:cNvPr>
            <p:cNvSpPr txBox="1">
              <a:spLocks/>
            </p:cNvSpPr>
            <p:nvPr/>
          </p:nvSpPr>
          <p:spPr>
            <a:xfrm>
              <a:off x="6608124" y="4085654"/>
              <a:ext cx="1713598" cy="654025"/>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600"/>
                <a:t>Cloud native apps</a:t>
              </a:r>
            </a:p>
            <a:p>
              <a:pPr algn="ctr">
                <a:spcBef>
                  <a:spcPts val="300"/>
                </a:spcBef>
              </a:pPr>
              <a:r>
                <a:rPr lang="en-US" sz="1200" spc="-50"/>
                <a:t>Including: web apps, </a:t>
              </a:r>
              <a:br>
                <a:rPr lang="en-US" sz="1200" spc="-50"/>
              </a:br>
              <a:r>
                <a:rPr lang="en-US" sz="1200" spc="-50"/>
                <a:t>APIs, backends</a:t>
              </a:r>
            </a:p>
          </p:txBody>
        </p:sp>
        <p:sp>
          <p:nvSpPr>
            <p:cNvPr id="37" name="Title 6">
              <a:extLst>
                <a:ext uri="{FF2B5EF4-FFF2-40B4-BE49-F238E27FC236}">
                  <a16:creationId xmlns:a16="http://schemas.microsoft.com/office/drawing/2014/main" id="{4D0A7253-B957-10EB-DA52-7CEC83BA7855}"/>
                </a:ext>
              </a:extLst>
            </p:cNvPr>
            <p:cNvSpPr txBox="1">
              <a:spLocks/>
            </p:cNvSpPr>
            <p:nvPr/>
          </p:nvSpPr>
          <p:spPr>
            <a:xfrm>
              <a:off x="9621856" y="4016404"/>
              <a:ext cx="1846872" cy="792525"/>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600"/>
                <a:t>Any workload</a:t>
              </a:r>
            </a:p>
            <a:p>
              <a:pPr algn="ctr">
                <a:spcBef>
                  <a:spcPts val="300"/>
                </a:spcBef>
              </a:pPr>
              <a:r>
                <a:rPr lang="en-US" sz="1200" spc="-50"/>
                <a:t>Including: Desktop, IoT, </a:t>
              </a:r>
              <a:br>
                <a:rPr lang="en-US" sz="1200" spc="-50"/>
              </a:br>
              <a:r>
                <a:rPr lang="en-US" sz="1200" spc="-50"/>
                <a:t>mobile, games, &amp; more </a:t>
              </a:r>
              <a:br>
                <a:rPr lang="en-US" sz="1200"/>
              </a:br>
              <a:r>
                <a:rPr lang="en-US" sz="900" spc="-30"/>
                <a:t>(Windows or cross-plat)</a:t>
              </a:r>
            </a:p>
          </p:txBody>
        </p:sp>
        <p:sp>
          <p:nvSpPr>
            <p:cNvPr id="38" name="Title 6">
              <a:extLst>
                <a:ext uri="{FF2B5EF4-FFF2-40B4-BE49-F238E27FC236}">
                  <a16:creationId xmlns:a16="http://schemas.microsoft.com/office/drawing/2014/main" id="{C6C5E70B-9B19-FA2C-7355-7A16F8FC2D7F}"/>
                </a:ext>
              </a:extLst>
            </p:cNvPr>
            <p:cNvSpPr txBox="1">
              <a:spLocks/>
            </p:cNvSpPr>
            <p:nvPr/>
          </p:nvSpPr>
          <p:spPr>
            <a:xfrm>
              <a:off x="8611902" y="4197223"/>
              <a:ext cx="774636" cy="430887"/>
            </a:xfrm>
            <a:prstGeom prst="rect">
              <a:avLst/>
            </a:prstGeom>
            <a:noFill/>
            <a:effectLst/>
          </p:spPr>
          <p:txBody>
            <a:bodyPr wrap="non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a:t>Target</a:t>
              </a:r>
              <a:br>
                <a:rPr lang="en-US"/>
              </a:br>
              <a:r>
                <a:rPr lang="en-US"/>
                <a:t>workloads</a:t>
              </a:r>
            </a:p>
          </p:txBody>
        </p:sp>
      </p:grpSp>
      <p:cxnSp>
        <p:nvCxnSpPr>
          <p:cNvPr id="39" name="Straight Connector 38" descr="line">
            <a:extLst>
              <a:ext uri="{FF2B5EF4-FFF2-40B4-BE49-F238E27FC236}">
                <a16:creationId xmlns:a16="http://schemas.microsoft.com/office/drawing/2014/main" id="{2126D873-7ACC-48F5-EA46-97993F03164F}"/>
              </a:ext>
            </a:extLst>
          </p:cNvPr>
          <p:cNvCxnSpPr>
            <a:cxnSpLocks/>
          </p:cNvCxnSpPr>
          <p:nvPr/>
        </p:nvCxnSpPr>
        <p:spPr>
          <a:xfrm flipV="1">
            <a:off x="5999237" y="4637085"/>
            <a:ext cx="0" cy="515705"/>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D29916C-A3BD-353D-9674-C13668044755}"/>
              </a:ext>
              <a:ext uri="{C183D7F6-B498-43B3-948B-1728B52AA6E4}">
                <adec:decorative xmlns:adec="http://schemas.microsoft.com/office/drawing/2017/decorative" val="1"/>
              </a:ext>
            </a:extLst>
          </p:cNvPr>
          <p:cNvGrpSpPr/>
          <p:nvPr/>
        </p:nvGrpSpPr>
        <p:grpSpPr>
          <a:xfrm>
            <a:off x="3096017" y="4918841"/>
            <a:ext cx="5806440" cy="1053496"/>
            <a:chOff x="6096000" y="5001736"/>
            <a:chExt cx="5806440" cy="1053496"/>
          </a:xfrm>
        </p:grpSpPr>
        <p:sp>
          <p:nvSpPr>
            <p:cNvPr id="41" name="Rounded Rectangle 104">
              <a:extLst>
                <a:ext uri="{FF2B5EF4-FFF2-40B4-BE49-F238E27FC236}">
                  <a16:creationId xmlns:a16="http://schemas.microsoft.com/office/drawing/2014/main" id="{54DC161D-3E8A-E169-0DCB-97AE29753C1C}"/>
                </a:ext>
              </a:extLst>
            </p:cNvPr>
            <p:cNvSpPr/>
            <p:nvPr/>
          </p:nvSpPr>
          <p:spPr bwMode="auto">
            <a:xfrm>
              <a:off x="6096000" y="5001736"/>
              <a:ext cx="5806440" cy="1053496"/>
            </a:xfrm>
            <a:prstGeom prst="roundRect">
              <a:avLst>
                <a:gd name="adj" fmla="val 0"/>
              </a:avLst>
            </a:prstGeom>
            <a:solidFill>
              <a:schemeClr val="accent6">
                <a:alpha val="1007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D930244C-3B72-96C2-7C45-0B14B2BDD158}"/>
                </a:ext>
              </a:extLst>
            </p:cNvPr>
            <p:cNvGrpSpPr/>
            <p:nvPr/>
          </p:nvGrpSpPr>
          <p:grpSpPr>
            <a:xfrm>
              <a:off x="6971198" y="5253788"/>
              <a:ext cx="987450" cy="549393"/>
              <a:chOff x="7022241" y="5292180"/>
              <a:chExt cx="987450" cy="549393"/>
            </a:xfrm>
          </p:grpSpPr>
          <p:sp>
            <p:nvSpPr>
              <p:cNvPr id="51" name="Title 6">
                <a:extLst>
                  <a:ext uri="{FF2B5EF4-FFF2-40B4-BE49-F238E27FC236}">
                    <a16:creationId xmlns:a16="http://schemas.microsoft.com/office/drawing/2014/main" id="{A06DA094-22DB-7CD6-5118-FBA98C37B9C5}"/>
                  </a:ext>
                </a:extLst>
              </p:cNvPr>
              <p:cNvSpPr txBox="1">
                <a:spLocks/>
              </p:cNvSpPr>
              <p:nvPr/>
            </p:nvSpPr>
            <p:spPr>
              <a:xfrm>
                <a:off x="7022241" y="5595352"/>
                <a:ext cx="987450" cy="246221"/>
              </a:xfrm>
              <a:prstGeom prst="rect">
                <a:avLst/>
              </a:prstGeom>
              <a:noFill/>
              <a:effectLst/>
            </p:spPr>
            <p:txBody>
              <a:bodyPr wrap="non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600" err="1"/>
                  <a:t>GitHub.com</a:t>
                </a:r>
                <a:endParaRPr lang="en-US" sz="1600"/>
              </a:p>
            </p:txBody>
          </p:sp>
          <p:pic>
            <p:nvPicPr>
              <p:cNvPr id="52" name="Graphic 51">
                <a:extLst>
                  <a:ext uri="{FF2B5EF4-FFF2-40B4-BE49-F238E27FC236}">
                    <a16:creationId xmlns:a16="http://schemas.microsoft.com/office/drawing/2014/main" id="{65933774-D9D1-00B7-72BF-425DD13B4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2380" y="5292180"/>
                <a:ext cx="207173" cy="207173"/>
              </a:xfrm>
              <a:prstGeom prst="rect">
                <a:avLst/>
              </a:prstGeom>
            </p:spPr>
          </p:pic>
        </p:grpSp>
        <p:grpSp>
          <p:nvGrpSpPr>
            <p:cNvPr id="43" name="Group 42">
              <a:extLst>
                <a:ext uri="{FF2B5EF4-FFF2-40B4-BE49-F238E27FC236}">
                  <a16:creationId xmlns:a16="http://schemas.microsoft.com/office/drawing/2014/main" id="{F31E106E-5ED2-E128-B8FF-44C2683F104B}"/>
                </a:ext>
              </a:extLst>
            </p:cNvPr>
            <p:cNvGrpSpPr/>
            <p:nvPr/>
          </p:nvGrpSpPr>
          <p:grpSpPr>
            <a:xfrm>
              <a:off x="9702490" y="5154270"/>
              <a:ext cx="1685605" cy="748429"/>
              <a:chOff x="9767860" y="5117671"/>
              <a:chExt cx="1685605" cy="748429"/>
            </a:xfrm>
          </p:grpSpPr>
          <p:grpSp>
            <p:nvGrpSpPr>
              <p:cNvPr id="45" name="Group 44">
                <a:extLst>
                  <a:ext uri="{FF2B5EF4-FFF2-40B4-BE49-F238E27FC236}">
                    <a16:creationId xmlns:a16="http://schemas.microsoft.com/office/drawing/2014/main" id="{0F3605DC-2F96-AB7A-4460-048E6FCC532A}"/>
                  </a:ext>
                </a:extLst>
              </p:cNvPr>
              <p:cNvGrpSpPr/>
              <p:nvPr/>
            </p:nvGrpSpPr>
            <p:grpSpPr>
              <a:xfrm>
                <a:off x="10676137" y="5117671"/>
                <a:ext cx="777328" cy="748429"/>
                <a:chOff x="10676137" y="5117671"/>
                <a:chExt cx="777328" cy="748429"/>
              </a:xfrm>
            </p:grpSpPr>
            <p:sp>
              <p:nvSpPr>
                <p:cNvPr id="49" name="Title 6">
                  <a:extLst>
                    <a:ext uri="{FF2B5EF4-FFF2-40B4-BE49-F238E27FC236}">
                      <a16:creationId xmlns:a16="http://schemas.microsoft.com/office/drawing/2014/main" id="{BE3E821C-0424-FADC-5075-722F547507E0}"/>
                    </a:ext>
                  </a:extLst>
                </p:cNvPr>
                <p:cNvSpPr txBox="1">
                  <a:spLocks/>
                </p:cNvSpPr>
                <p:nvPr/>
              </p:nvSpPr>
              <p:spPr>
                <a:xfrm>
                  <a:off x="10676137" y="5422902"/>
                  <a:ext cx="777328" cy="443198"/>
                </a:xfrm>
                <a:prstGeom prst="rect">
                  <a:avLst/>
                </a:prstGeom>
                <a:noFill/>
                <a:effectLst/>
              </p:spPr>
              <p:txBody>
                <a:bodyPr wrap="non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a:t>Microsoft</a:t>
                  </a:r>
                </a:p>
                <a:p>
                  <a:pPr>
                    <a:lnSpc>
                      <a:spcPct val="90000"/>
                    </a:lnSpc>
                  </a:pPr>
                  <a:r>
                    <a:rPr lang="en-US"/>
                    <a:t>Azure</a:t>
                  </a:r>
                </a:p>
              </p:txBody>
            </p:sp>
            <p:pic>
              <p:nvPicPr>
                <p:cNvPr id="50" name="Picture 10" descr="Microsoft Azure - Wikipedia">
                  <a:extLst>
                    <a:ext uri="{FF2B5EF4-FFF2-40B4-BE49-F238E27FC236}">
                      <a16:creationId xmlns:a16="http://schemas.microsoft.com/office/drawing/2014/main" id="{39651F77-7C23-CD26-2A29-7C9BD98F293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47623" y="5117671"/>
                  <a:ext cx="234357" cy="234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B45C48F-0A0A-3A3C-6A76-32957F18600C}"/>
                  </a:ext>
                </a:extLst>
              </p:cNvPr>
              <p:cNvGrpSpPr/>
              <p:nvPr/>
            </p:nvGrpSpPr>
            <p:grpSpPr>
              <a:xfrm>
                <a:off x="9767860" y="5125828"/>
                <a:ext cx="745076" cy="740272"/>
                <a:chOff x="9767860" y="5125828"/>
                <a:chExt cx="745076" cy="740272"/>
              </a:xfrm>
            </p:grpSpPr>
            <p:sp>
              <p:nvSpPr>
                <p:cNvPr id="47" name="Title 6">
                  <a:extLst>
                    <a:ext uri="{FF2B5EF4-FFF2-40B4-BE49-F238E27FC236}">
                      <a16:creationId xmlns:a16="http://schemas.microsoft.com/office/drawing/2014/main" id="{90988AB9-F247-F93C-C6E9-30164CF740F5}"/>
                    </a:ext>
                  </a:extLst>
                </p:cNvPr>
                <p:cNvSpPr txBox="1">
                  <a:spLocks/>
                </p:cNvSpPr>
                <p:nvPr/>
              </p:nvSpPr>
              <p:spPr>
                <a:xfrm>
                  <a:off x="9767860" y="5422902"/>
                  <a:ext cx="745076" cy="443198"/>
                </a:xfrm>
                <a:prstGeom prst="rect">
                  <a:avLst/>
                </a:prstGeom>
                <a:noFill/>
                <a:effectLst/>
              </p:spPr>
              <p:txBody>
                <a:bodyPr wrap="non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a:t>Endpoint</a:t>
                  </a:r>
                  <a:br>
                    <a:rPr lang="en-US"/>
                  </a:br>
                  <a:r>
                    <a:rPr lang="en-US"/>
                    <a:t>Manager</a:t>
                  </a:r>
                </a:p>
              </p:txBody>
            </p:sp>
            <p:pic>
              <p:nvPicPr>
                <p:cNvPr id="48" name="MS logo gray - EMF" descr="Microsoft logo, gray text version">
                  <a:extLst>
                    <a:ext uri="{FF2B5EF4-FFF2-40B4-BE49-F238E27FC236}">
                      <a16:creationId xmlns:a16="http://schemas.microsoft.com/office/drawing/2014/main" id="{FEDE5A04-DBE6-C851-CFC8-C323E92F2FD3}"/>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t="-8734" r="77249"/>
                <a:stretch/>
              </p:blipFill>
              <p:spPr bwMode="black">
                <a:xfrm>
                  <a:off x="10033872" y="5125828"/>
                  <a:ext cx="213052" cy="218043"/>
                </a:xfrm>
                <a:prstGeom prst="rect">
                  <a:avLst/>
                </a:prstGeom>
              </p:spPr>
            </p:pic>
          </p:grpSp>
        </p:grpSp>
        <p:sp>
          <p:nvSpPr>
            <p:cNvPr id="44" name="Title 6">
              <a:extLst>
                <a:ext uri="{FF2B5EF4-FFF2-40B4-BE49-F238E27FC236}">
                  <a16:creationId xmlns:a16="http://schemas.microsoft.com/office/drawing/2014/main" id="{4CACB179-069E-C15C-316C-24B4AB13E970}"/>
                </a:ext>
              </a:extLst>
            </p:cNvPr>
            <p:cNvSpPr txBox="1">
              <a:spLocks/>
            </p:cNvSpPr>
            <p:nvPr/>
          </p:nvSpPr>
          <p:spPr>
            <a:xfrm>
              <a:off x="8745144" y="5313041"/>
              <a:ext cx="508152" cy="430887"/>
            </a:xfrm>
            <a:prstGeom prst="rect">
              <a:avLst/>
            </a:prstGeom>
            <a:noFill/>
            <a:effectLst/>
          </p:spPr>
          <p:txBody>
            <a:bodyPr wrap="non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a:t>IT</a:t>
              </a:r>
              <a:br>
                <a:rPr lang="en-US"/>
              </a:br>
              <a:r>
                <a:rPr lang="en-US"/>
                <a:t>Mgmt.</a:t>
              </a:r>
            </a:p>
          </p:txBody>
        </p:sp>
      </p:grpSp>
      <p:sp>
        <p:nvSpPr>
          <p:cNvPr id="53" name="TextBox 52">
            <a:extLst>
              <a:ext uri="{FF2B5EF4-FFF2-40B4-BE49-F238E27FC236}">
                <a16:creationId xmlns:a16="http://schemas.microsoft.com/office/drawing/2014/main" id="{D912B6B7-B0CE-93EA-90A7-543FED75632E}"/>
              </a:ext>
            </a:extLst>
          </p:cNvPr>
          <p:cNvSpPr txBox="1"/>
          <p:nvPr/>
        </p:nvSpPr>
        <p:spPr bwMode="blackWhite">
          <a:xfrm>
            <a:off x="3641187" y="449900"/>
            <a:ext cx="4716101" cy="261610"/>
          </a:xfrm>
          <a:prstGeom prst="rect">
            <a:avLst/>
          </a:prstGeom>
        </p:spPr>
        <p:txBody>
          <a:bodyPr wrap="square" lIns="0" tIns="0" rIns="0" bIns="0" rtlCol="0" anchor="t" anchorCtr="0">
            <a:spAutoFit/>
          </a:bodyPr>
          <a:lstStyle/>
          <a:p>
            <a:pPr algn="ctr">
              <a:lnSpc>
                <a:spcPct val="85000"/>
              </a:lnSpc>
              <a:spcBef>
                <a:spcPts val="1200"/>
              </a:spcBef>
              <a:defRPr/>
            </a:pPr>
            <a:r>
              <a:rPr lang="en-US" sz="2000" b="1" spc="-50">
                <a:ln w="3175">
                  <a:noFill/>
                </a:ln>
                <a:gradFill>
                  <a:gsLst>
                    <a:gs pos="0">
                      <a:srgbClr val="50E6FF"/>
                    </a:gs>
                    <a:gs pos="100000">
                      <a:srgbClr val="8661C5"/>
                    </a:gs>
                  </a:gsLst>
                  <a:lin ang="2700000" scaled="1"/>
                </a:gradFill>
                <a:latin typeface="Segoe UI Semibold"/>
              </a:rPr>
              <a:t>Complimentary services</a:t>
            </a:r>
          </a:p>
        </p:txBody>
      </p:sp>
      <p:cxnSp>
        <p:nvCxnSpPr>
          <p:cNvPr id="54" name="Straight Connector 53" descr="line">
            <a:extLst>
              <a:ext uri="{FF2B5EF4-FFF2-40B4-BE49-F238E27FC236}">
                <a16:creationId xmlns:a16="http://schemas.microsoft.com/office/drawing/2014/main" id="{F9821F56-2F96-FE28-8FA8-AEDDF2A88228}"/>
              </a:ext>
            </a:extLst>
          </p:cNvPr>
          <p:cNvCxnSpPr>
            <a:cxnSpLocks/>
          </p:cNvCxnSpPr>
          <p:nvPr/>
        </p:nvCxnSpPr>
        <p:spPr>
          <a:xfrm flipV="1">
            <a:off x="5999237" y="5759105"/>
            <a:ext cx="0" cy="725714"/>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descr="line">
            <a:extLst>
              <a:ext uri="{FF2B5EF4-FFF2-40B4-BE49-F238E27FC236}">
                <a16:creationId xmlns:a16="http://schemas.microsoft.com/office/drawing/2014/main" id="{EA752580-968D-B0D6-42E6-1E915FB83E9F}"/>
              </a:ext>
            </a:extLst>
          </p:cNvPr>
          <p:cNvCxnSpPr>
            <a:cxnSpLocks/>
          </p:cNvCxnSpPr>
          <p:nvPr/>
        </p:nvCxnSpPr>
        <p:spPr>
          <a:xfrm flipV="1">
            <a:off x="5999237" y="3508101"/>
            <a:ext cx="0" cy="542035"/>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descr="line">
            <a:extLst>
              <a:ext uri="{FF2B5EF4-FFF2-40B4-BE49-F238E27FC236}">
                <a16:creationId xmlns:a16="http://schemas.microsoft.com/office/drawing/2014/main" id="{C4DD39EA-F70E-B0DD-B2A9-621868D00C93}"/>
              </a:ext>
            </a:extLst>
          </p:cNvPr>
          <p:cNvCxnSpPr>
            <a:cxnSpLocks/>
          </p:cNvCxnSpPr>
          <p:nvPr/>
        </p:nvCxnSpPr>
        <p:spPr>
          <a:xfrm flipV="1">
            <a:off x="5999237" y="2492510"/>
            <a:ext cx="0" cy="443273"/>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descr="line">
            <a:extLst>
              <a:ext uri="{FF2B5EF4-FFF2-40B4-BE49-F238E27FC236}">
                <a16:creationId xmlns:a16="http://schemas.microsoft.com/office/drawing/2014/main" id="{D98A6DB2-226A-14A5-B8FC-29B11A0FCF07}"/>
              </a:ext>
            </a:extLst>
          </p:cNvPr>
          <p:cNvCxnSpPr>
            <a:cxnSpLocks/>
          </p:cNvCxnSpPr>
          <p:nvPr/>
        </p:nvCxnSpPr>
        <p:spPr>
          <a:xfrm flipV="1">
            <a:off x="5999237" y="1018700"/>
            <a:ext cx="0" cy="915891"/>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5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path" presetSubtype="0" accel="100000" autoRev="1" fill="hold" nodeType="withEffect">
                                  <p:stCondLst>
                                    <p:cond delay="0"/>
                                  </p:stCondLst>
                                  <p:childTnLst>
                                    <p:animMotion origin="layout" path="M 2.70833E-6 -1.48148E-6 L -0.23633 -0.45347 " pathEditMode="relative" rAng="0" ptsTypes="AA">
                                      <p:cBhvr>
                                        <p:cTn id="8" dur="500" fill="hold"/>
                                        <p:tgtEl>
                                          <p:spTgt spid="3"/>
                                        </p:tgtEl>
                                        <p:attrNameLst>
                                          <p:attrName>ppt_x</p:attrName>
                                          <p:attrName>ppt_y</p:attrName>
                                        </p:attrNameLst>
                                      </p:cBhvr>
                                      <p:rCtr x="-11823" y="-22685"/>
                                    </p:animMotion>
                                  </p:childTnLst>
                                </p:cTn>
                              </p:par>
                              <p:par>
                                <p:cTn id="9" presetID="6" presetClass="emph" presetSubtype="0" accel="100000" autoRev="1" fill="hold" nodeType="withEffect">
                                  <p:stCondLst>
                                    <p:cond delay="0"/>
                                  </p:stCondLst>
                                  <p:childTnLst>
                                    <p:animScale>
                                      <p:cBhvr>
                                        <p:cTn id="10" dur="500" fill="hold"/>
                                        <p:tgtEl>
                                          <p:spTgt spid="3"/>
                                        </p:tgtEl>
                                      </p:cBhvr>
                                      <p:by x="0" y="0"/>
                                    </p:animScale>
                                  </p:childTnLst>
                                </p:cTn>
                              </p:par>
                              <p:par>
                                <p:cTn id="11" presetID="10" presetClass="entr" presetSubtype="0" fill="hold" grpId="0" nodeType="withEffect">
                                  <p:stCondLst>
                                    <p:cond delay="8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42" presetClass="path" presetSubtype="0" decel="100000" fill="hold" grpId="1" nodeType="withEffect">
                                  <p:stCondLst>
                                    <p:cond delay="800"/>
                                  </p:stCondLst>
                                  <p:childTnLst>
                                    <p:animMotion origin="layout" path="M 2.70833E-6 -7.40741E-7 L 2.70833E-6 0.03542 " pathEditMode="relative" rAng="0" ptsTypes="AA">
                                      <p:cBhvr>
                                        <p:cTn id="15" dur="700" spd="-100000" fill="hold"/>
                                        <p:tgtEl>
                                          <p:spTgt spid="53"/>
                                        </p:tgtEl>
                                        <p:attrNameLst>
                                          <p:attrName>ppt_x</p:attrName>
                                          <p:attrName>ppt_y</p:attrName>
                                        </p:attrNameLst>
                                      </p:cBhvr>
                                      <p:rCtr x="0" y="1759"/>
                                    </p:animMotion>
                                  </p:childTnLst>
                                </p:cTn>
                              </p:par>
                              <p:par>
                                <p:cTn id="16" presetID="10" presetClass="entr" presetSubtype="0" fill="hold" nodeType="withEffect">
                                  <p:stCondLst>
                                    <p:cond delay="9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2" presetClass="path" presetSubtype="0" decel="100000" fill="hold" nodeType="withEffect">
                                  <p:stCondLst>
                                    <p:cond delay="900"/>
                                  </p:stCondLst>
                                  <p:childTnLst>
                                    <p:animMotion origin="layout" path="M 4.16667E-7 4.44444E-6 L 4.16667E-7 0.03541 " pathEditMode="relative" rAng="0" ptsTypes="AA">
                                      <p:cBhvr>
                                        <p:cTn id="20" dur="700" spd="-100000" fill="hold"/>
                                        <p:tgtEl>
                                          <p:spTgt spid="4"/>
                                        </p:tgtEl>
                                        <p:attrNameLst>
                                          <p:attrName>ppt_x</p:attrName>
                                          <p:attrName>ppt_y</p:attrName>
                                        </p:attrNameLst>
                                      </p:cBhvr>
                                      <p:rCtr x="0" y="1759"/>
                                    </p:animMotion>
                                  </p:childTnLst>
                                </p:cTn>
                              </p:par>
                              <p:par>
                                <p:cTn id="21" presetID="10" presetClass="entr" presetSubtype="0" fill="hold" nodeType="withEffect">
                                  <p:stCondLst>
                                    <p:cond delay="9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nodeType="withEffect">
                                  <p:stCondLst>
                                    <p:cond delay="10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42" presetClass="path" presetSubtype="0" decel="100000" fill="hold" nodeType="withEffect">
                                  <p:stCondLst>
                                    <p:cond delay="1000"/>
                                  </p:stCondLst>
                                  <p:childTnLst>
                                    <p:animMotion origin="layout" path="M 2.70833E-6 -1.85185E-6 L 2.70833E-6 0.03542 " pathEditMode="relative" rAng="0" ptsTypes="AA">
                                      <p:cBhvr>
                                        <p:cTn id="28" dur="700" spd="-100000" fill="hold"/>
                                        <p:tgtEl>
                                          <p:spTgt spid="11"/>
                                        </p:tgtEl>
                                        <p:attrNameLst>
                                          <p:attrName>ppt_x</p:attrName>
                                          <p:attrName>ppt_y</p:attrName>
                                        </p:attrNameLst>
                                      </p:cBhvr>
                                      <p:rCtr x="0" y="1759"/>
                                    </p:animMotion>
                                  </p:childTnLst>
                                </p:cTn>
                              </p:par>
                              <p:par>
                                <p:cTn id="29" presetID="10" presetClass="entr" presetSubtype="0" fill="hold" nodeType="withEffect">
                                  <p:stCondLst>
                                    <p:cond delay="100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42" presetClass="path" presetSubtype="0" decel="100000" fill="hold" nodeType="withEffect">
                                  <p:stCondLst>
                                    <p:cond delay="1100"/>
                                  </p:stCondLst>
                                  <p:childTnLst>
                                    <p:animMotion origin="layout" path="M 2.70833E-6 1.48148E-6 L 2.70833E-6 0.03542 " pathEditMode="relative" rAng="0" ptsTypes="AA">
                                      <p:cBhvr>
                                        <p:cTn id="36" dur="700" spd="-100000" fill="hold"/>
                                        <p:tgtEl>
                                          <p:spTgt spid="20"/>
                                        </p:tgtEl>
                                        <p:attrNameLst>
                                          <p:attrName>ppt_x</p:attrName>
                                          <p:attrName>ppt_y</p:attrName>
                                        </p:attrNameLst>
                                      </p:cBhvr>
                                      <p:rCtr x="0" y="1759"/>
                                    </p:animMotion>
                                  </p:childTnLst>
                                </p:cTn>
                              </p:par>
                              <p:par>
                                <p:cTn id="37" presetID="10" presetClass="entr" presetSubtype="0" fill="hold" nodeType="withEffect">
                                  <p:stCondLst>
                                    <p:cond delay="110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nodeType="withEffect">
                                  <p:stCondLst>
                                    <p:cond delay="12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42" presetClass="path" presetSubtype="0" decel="100000" fill="hold" nodeType="withEffect">
                                  <p:stCondLst>
                                    <p:cond delay="1200"/>
                                  </p:stCondLst>
                                  <p:childTnLst>
                                    <p:animMotion origin="layout" path="M 2.70833E-6 1.11022E-16 L 2.70833E-6 0.03542 " pathEditMode="relative" rAng="0" ptsTypes="AA">
                                      <p:cBhvr>
                                        <p:cTn id="44" dur="700" spd="-100000" fill="hold"/>
                                        <p:tgtEl>
                                          <p:spTgt spid="34"/>
                                        </p:tgtEl>
                                        <p:attrNameLst>
                                          <p:attrName>ppt_x</p:attrName>
                                          <p:attrName>ppt_y</p:attrName>
                                        </p:attrNameLst>
                                      </p:cBhvr>
                                      <p:rCtr x="0" y="1759"/>
                                    </p:animMotion>
                                  </p:childTnLst>
                                </p:cTn>
                              </p:par>
                              <p:par>
                                <p:cTn id="45" presetID="10" presetClass="entr" presetSubtype="0" fill="hold" nodeType="withEffect">
                                  <p:stCondLst>
                                    <p:cond delay="12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130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42" presetClass="path" presetSubtype="0" decel="100000" fill="hold" nodeType="withEffect">
                                  <p:stCondLst>
                                    <p:cond delay="1300"/>
                                  </p:stCondLst>
                                  <p:childTnLst>
                                    <p:animMotion origin="layout" path="M 2.70833E-6 -1.48148E-6 L 2.70833E-6 0.03542 " pathEditMode="relative" rAng="0" ptsTypes="AA">
                                      <p:cBhvr>
                                        <p:cTn id="52" dur="700" spd="-100000" fill="hold"/>
                                        <p:tgtEl>
                                          <p:spTgt spid="40"/>
                                        </p:tgtEl>
                                        <p:attrNameLst>
                                          <p:attrName>ppt_x</p:attrName>
                                          <p:attrName>ppt_y</p:attrName>
                                        </p:attrNameLst>
                                      </p:cBhvr>
                                      <p:rCtr x="0" y="1759"/>
                                    </p:animMotion>
                                  </p:childTnLst>
                                </p:cTn>
                              </p:par>
                              <p:par>
                                <p:cTn id="53" presetID="10" presetClass="entr" presetSubtype="0" fill="hold" nodeType="withEffect">
                                  <p:stCondLst>
                                    <p:cond delay="130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69C83-C907-9105-5C36-FB991031DEC0}"/>
              </a:ext>
              <a:ext uri="{C183D7F6-B498-43B3-948B-1728B52AA6E4}">
                <adec:decorative xmlns:adec="http://schemas.microsoft.com/office/drawing/2017/decorative" val="1"/>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blackWhite">
          <a:xfrm>
            <a:off x="221462" y="229938"/>
            <a:ext cx="5806440" cy="6272784"/>
          </a:xfrm>
          <a:prstGeom prst="roundRect">
            <a:avLst>
              <a:gd name="adj" fmla="val 1078"/>
            </a:avLst>
          </a:prstGeom>
          <a:solidFill>
            <a:srgbClr val="FFFFFF"/>
          </a:solidFill>
          <a:ln>
            <a:noFill/>
          </a:ln>
          <a:effectLst>
            <a:outerShdw blurRad="127000" dist="127000" dir="2700000" algn="tl" rotWithShape="0">
              <a:srgbClr val="2F2F2F">
                <a:alpha val="50000"/>
              </a:srgbClr>
            </a:outerShdw>
          </a:effectLst>
        </p:spPr>
      </p:pic>
      <p:sp>
        <p:nvSpPr>
          <p:cNvPr id="4" name="TextBox 3">
            <a:extLst>
              <a:ext uri="{FF2B5EF4-FFF2-40B4-BE49-F238E27FC236}">
                <a16:creationId xmlns:a16="http://schemas.microsoft.com/office/drawing/2014/main" id="{D15BA52F-9D1B-F7A7-2CAE-7DF97E823A34}"/>
              </a:ext>
            </a:extLst>
          </p:cNvPr>
          <p:cNvSpPr txBox="1"/>
          <p:nvPr/>
        </p:nvSpPr>
        <p:spPr bwMode="blackWhite">
          <a:xfrm>
            <a:off x="907262" y="756829"/>
            <a:ext cx="4716101" cy="553998"/>
          </a:xfrm>
          <a:prstGeom prst="rect">
            <a:avLst/>
          </a:prstGeom>
          <a:noFill/>
          <a:effectLst/>
        </p:spPr>
        <p:txBody>
          <a:bodyPr wrap="square" lIns="0" tIns="0" rIns="0" bIns="0" rtlCol="0" anchor="t" anchorCtr="0">
            <a:spAutoFit/>
          </a:bodyPr>
          <a:lstStyle/>
          <a:p>
            <a:pPr>
              <a:spcBef>
                <a:spcPts val="1200"/>
              </a:spcBef>
              <a:defRPr/>
            </a:pPr>
            <a:r>
              <a:rPr lang="en-US" sz="3600" b="1" spc="-50">
                <a:ln w="3175">
                  <a:noFill/>
                </a:ln>
                <a:gradFill>
                  <a:gsLst>
                    <a:gs pos="0">
                      <a:srgbClr val="50E6FF"/>
                    </a:gs>
                    <a:gs pos="100000">
                      <a:srgbClr val="8661C5"/>
                    </a:gs>
                  </a:gsLst>
                  <a:lin ang="2700000" scaled="1"/>
                </a:gradFill>
                <a:latin typeface="Segoe UI Semibold"/>
              </a:rPr>
              <a:t>Developer challenges</a:t>
            </a:r>
          </a:p>
        </p:txBody>
      </p:sp>
      <p:cxnSp>
        <p:nvCxnSpPr>
          <p:cNvPr id="5" name="Straight Connector 4" descr="line">
            <a:extLst>
              <a:ext uri="{FF2B5EF4-FFF2-40B4-BE49-F238E27FC236}">
                <a16:creationId xmlns:a16="http://schemas.microsoft.com/office/drawing/2014/main" id="{299932B1-3178-9583-3906-FE75D08506AB}"/>
              </a:ext>
            </a:extLst>
          </p:cNvPr>
          <p:cNvCxnSpPr>
            <a:cxnSpLocks/>
          </p:cNvCxnSpPr>
          <p:nvPr/>
        </p:nvCxnSpPr>
        <p:spPr>
          <a:xfrm>
            <a:off x="919115" y="3242559"/>
            <a:ext cx="5108787" cy="0"/>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E1E1D2F6-4779-84A6-F073-1700B77C3A53}"/>
              </a:ext>
            </a:extLst>
          </p:cNvPr>
          <p:cNvCxnSpPr>
            <a:cxnSpLocks/>
          </p:cNvCxnSpPr>
          <p:nvPr/>
        </p:nvCxnSpPr>
        <p:spPr>
          <a:xfrm>
            <a:off x="919115" y="1911025"/>
            <a:ext cx="5108787" cy="0"/>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descr="line">
            <a:extLst>
              <a:ext uri="{FF2B5EF4-FFF2-40B4-BE49-F238E27FC236}">
                <a16:creationId xmlns:a16="http://schemas.microsoft.com/office/drawing/2014/main" id="{87060510-1CB0-FB4D-8F78-DE1B77C23823}"/>
              </a:ext>
            </a:extLst>
          </p:cNvPr>
          <p:cNvCxnSpPr>
            <a:cxnSpLocks/>
          </p:cNvCxnSpPr>
          <p:nvPr/>
        </p:nvCxnSpPr>
        <p:spPr>
          <a:xfrm>
            <a:off x="919115" y="4574093"/>
            <a:ext cx="5108787" cy="0"/>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CFAD4669-2B7B-9814-F9B2-A052233DAD34}"/>
              </a:ext>
            </a:extLst>
          </p:cNvPr>
          <p:cNvSpPr txBox="1">
            <a:spLocks/>
          </p:cNvSpPr>
          <p:nvPr/>
        </p:nvSpPr>
        <p:spPr>
          <a:xfrm>
            <a:off x="2145406" y="2198227"/>
            <a:ext cx="2576232"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a:solidFill>
                  <a:srgbClr val="FFFFFF"/>
                </a:solidFill>
                <a:latin typeface="+mn-lt"/>
              </a:rPr>
              <a:t>Underpowered local hardware</a:t>
            </a:r>
          </a:p>
        </p:txBody>
      </p:sp>
      <p:grpSp>
        <p:nvGrpSpPr>
          <p:cNvPr id="9" name="!!speed 2" descr=" speed">
            <a:extLst>
              <a:ext uri="{FF2B5EF4-FFF2-40B4-BE49-F238E27FC236}">
                <a16:creationId xmlns:a16="http://schemas.microsoft.com/office/drawing/2014/main" id="{08BFC157-C7F3-4644-368C-670E5319D06A}"/>
              </a:ext>
            </a:extLst>
          </p:cNvPr>
          <p:cNvGrpSpPr/>
          <p:nvPr/>
        </p:nvGrpSpPr>
        <p:grpSpPr>
          <a:xfrm>
            <a:off x="1085635" y="2177962"/>
            <a:ext cx="797664" cy="797660"/>
            <a:chOff x="1600639" y="3957576"/>
            <a:chExt cx="462421" cy="462421"/>
          </a:xfrm>
        </p:grpSpPr>
        <p:sp>
          <p:nvSpPr>
            <p:cNvPr id="10" name="Oval 9">
              <a:extLst>
                <a:ext uri="{FF2B5EF4-FFF2-40B4-BE49-F238E27FC236}">
                  <a16:creationId xmlns:a16="http://schemas.microsoft.com/office/drawing/2014/main" id="{CDDC2C6C-9384-6C30-D87E-72F05E1D69DB}"/>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1" name="Freeform 169">
              <a:extLst>
                <a:ext uri="{FF2B5EF4-FFF2-40B4-BE49-F238E27FC236}">
                  <a16:creationId xmlns:a16="http://schemas.microsoft.com/office/drawing/2014/main" id="{C322F115-0572-F0B0-A804-4B52823F25F4}"/>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2" name="Oval 11">
              <a:extLst>
                <a:ext uri="{FF2B5EF4-FFF2-40B4-BE49-F238E27FC236}">
                  <a16:creationId xmlns:a16="http://schemas.microsoft.com/office/drawing/2014/main" id="{898BBFF6-C03F-8451-C6EA-E88F990A2601}"/>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3" name="Line 171">
              <a:extLst>
                <a:ext uri="{FF2B5EF4-FFF2-40B4-BE49-F238E27FC236}">
                  <a16:creationId xmlns:a16="http://schemas.microsoft.com/office/drawing/2014/main" id="{93CA3357-29D1-5284-260A-829491ABCA77}"/>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sp>
        <p:nvSpPr>
          <p:cNvPr id="14" name="Text Placeholder 3">
            <a:extLst>
              <a:ext uri="{FF2B5EF4-FFF2-40B4-BE49-F238E27FC236}">
                <a16:creationId xmlns:a16="http://schemas.microsoft.com/office/drawing/2014/main" id="{FF0790C9-9B68-E206-142B-EADF701C6C1A}"/>
              </a:ext>
            </a:extLst>
          </p:cNvPr>
          <p:cNvSpPr txBox="1">
            <a:spLocks/>
          </p:cNvSpPr>
          <p:nvPr/>
        </p:nvSpPr>
        <p:spPr>
          <a:xfrm>
            <a:off x="2145406" y="3529761"/>
            <a:ext cx="2137625"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a:solidFill>
                  <a:srgbClr val="FFFFFF"/>
                </a:solidFill>
                <a:latin typeface="+mn-lt"/>
              </a:rPr>
              <a:t>Fragile dev environments</a:t>
            </a:r>
          </a:p>
        </p:txBody>
      </p:sp>
      <p:grpSp>
        <p:nvGrpSpPr>
          <p:cNvPr id="15" name="trial" descr="trial, testing, development">
            <a:extLst>
              <a:ext uri="{FF2B5EF4-FFF2-40B4-BE49-F238E27FC236}">
                <a16:creationId xmlns:a16="http://schemas.microsoft.com/office/drawing/2014/main" id="{90A533DB-FAF4-CEAE-F76E-E417297DBC96}"/>
              </a:ext>
            </a:extLst>
          </p:cNvPr>
          <p:cNvGrpSpPr/>
          <p:nvPr/>
        </p:nvGrpSpPr>
        <p:grpSpPr>
          <a:xfrm>
            <a:off x="1115004" y="3615760"/>
            <a:ext cx="738926" cy="585132"/>
            <a:chOff x="11039341" y="4833217"/>
            <a:chExt cx="416288" cy="329645"/>
          </a:xfrm>
          <a:solidFill>
            <a:srgbClr val="50E6FF"/>
          </a:solidFill>
        </p:grpSpPr>
        <p:sp>
          <p:nvSpPr>
            <p:cNvPr id="16" name="Freeform: Shape 381">
              <a:extLst>
                <a:ext uri="{FF2B5EF4-FFF2-40B4-BE49-F238E27FC236}">
                  <a16:creationId xmlns:a16="http://schemas.microsoft.com/office/drawing/2014/main" id="{3FCE9652-5331-5D59-8F9B-00DF8C5F51C4}"/>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465" cap="flat">
              <a:noFill/>
              <a:prstDash val="solid"/>
              <a:miter/>
            </a:ln>
          </p:spPr>
          <p:txBody>
            <a:bodyPr rtlCol="0" anchor="ctr"/>
            <a:lstStyle/>
            <a:p>
              <a:endParaRPr lang="en-US" sz="1600"/>
            </a:p>
          </p:txBody>
        </p:sp>
        <p:sp>
          <p:nvSpPr>
            <p:cNvPr id="17" name="Freeform: Shape 382">
              <a:extLst>
                <a:ext uri="{FF2B5EF4-FFF2-40B4-BE49-F238E27FC236}">
                  <a16:creationId xmlns:a16="http://schemas.microsoft.com/office/drawing/2014/main" id="{4FBF2DFA-5BBE-C6C2-7716-D845F4F6A0B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grpFill/>
            <a:ln w="4321" cap="flat">
              <a:noFill/>
              <a:prstDash val="solid"/>
              <a:miter/>
            </a:ln>
          </p:spPr>
          <p:txBody>
            <a:bodyPr rtlCol="0" anchor="ctr"/>
            <a:lstStyle/>
            <a:p>
              <a:endParaRPr lang="en-US" sz="1600"/>
            </a:p>
          </p:txBody>
        </p:sp>
        <p:sp>
          <p:nvSpPr>
            <p:cNvPr id="18" name="Freeform: Shape 386">
              <a:extLst>
                <a:ext uri="{FF2B5EF4-FFF2-40B4-BE49-F238E27FC236}">
                  <a16:creationId xmlns:a16="http://schemas.microsoft.com/office/drawing/2014/main" id="{B369B45E-BA0E-3FB5-D249-699FBDC99D53}"/>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grpFill/>
            <a:ln w="4321" cap="flat">
              <a:noFill/>
              <a:prstDash val="solid"/>
              <a:miter/>
            </a:ln>
          </p:spPr>
          <p:txBody>
            <a:bodyPr rtlCol="0" anchor="ctr"/>
            <a:lstStyle/>
            <a:p>
              <a:endParaRPr lang="en-US" sz="1600"/>
            </a:p>
          </p:txBody>
        </p:sp>
        <p:sp>
          <p:nvSpPr>
            <p:cNvPr id="19" name="Freeform: Shape 387">
              <a:extLst>
                <a:ext uri="{FF2B5EF4-FFF2-40B4-BE49-F238E27FC236}">
                  <a16:creationId xmlns:a16="http://schemas.microsoft.com/office/drawing/2014/main" id="{20FFE8AC-0912-925D-FF94-C5D2584B6E95}"/>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FFFFFF"/>
            </a:solidFill>
            <a:ln w="4321" cap="flat">
              <a:noFill/>
              <a:prstDash val="solid"/>
              <a:miter/>
            </a:ln>
          </p:spPr>
          <p:txBody>
            <a:bodyPr rtlCol="0" anchor="ctr"/>
            <a:lstStyle/>
            <a:p>
              <a:endParaRPr lang="en-US" sz="1600"/>
            </a:p>
          </p:txBody>
        </p:sp>
        <p:sp>
          <p:nvSpPr>
            <p:cNvPr id="20" name="Freeform: Shape 388">
              <a:extLst>
                <a:ext uri="{FF2B5EF4-FFF2-40B4-BE49-F238E27FC236}">
                  <a16:creationId xmlns:a16="http://schemas.microsoft.com/office/drawing/2014/main" id="{4E7780AF-7E2B-6E73-1397-0C9AAB5438D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FFFFFF"/>
            </a:solidFill>
            <a:ln w="4321" cap="flat">
              <a:noFill/>
              <a:prstDash val="solid"/>
              <a:miter/>
            </a:ln>
          </p:spPr>
          <p:txBody>
            <a:bodyPr rtlCol="0" anchor="ctr"/>
            <a:lstStyle/>
            <a:p>
              <a:endParaRPr lang="en-US" sz="1600"/>
            </a:p>
          </p:txBody>
        </p:sp>
      </p:grpSp>
      <p:sp>
        <p:nvSpPr>
          <p:cNvPr id="21" name="Text Placeholder 3">
            <a:extLst>
              <a:ext uri="{FF2B5EF4-FFF2-40B4-BE49-F238E27FC236}">
                <a16:creationId xmlns:a16="http://schemas.microsoft.com/office/drawing/2014/main" id="{A458C7A2-41CA-280C-351A-2617158C5A97}"/>
              </a:ext>
            </a:extLst>
          </p:cNvPr>
          <p:cNvSpPr txBox="1">
            <a:spLocks/>
          </p:cNvSpPr>
          <p:nvPr/>
        </p:nvSpPr>
        <p:spPr>
          <a:xfrm>
            <a:off x="2145406" y="4861294"/>
            <a:ext cx="1626944"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a:solidFill>
                  <a:srgbClr val="FFFFFF"/>
                </a:solidFill>
                <a:latin typeface="+mn-lt"/>
              </a:rPr>
              <a:t>Limited bandwidth</a:t>
            </a:r>
          </a:p>
        </p:txBody>
      </p:sp>
      <p:grpSp>
        <p:nvGrpSpPr>
          <p:cNvPr id="22" name="online" descr="online">
            <a:extLst>
              <a:ext uri="{FF2B5EF4-FFF2-40B4-BE49-F238E27FC236}">
                <a16:creationId xmlns:a16="http://schemas.microsoft.com/office/drawing/2014/main" id="{522CDBE2-D77D-C194-0EA5-40CE89799923}"/>
              </a:ext>
            </a:extLst>
          </p:cNvPr>
          <p:cNvGrpSpPr/>
          <p:nvPr/>
        </p:nvGrpSpPr>
        <p:grpSpPr>
          <a:xfrm>
            <a:off x="1070629" y="4833600"/>
            <a:ext cx="827676" cy="827676"/>
            <a:chOff x="4472102" y="5773612"/>
            <a:chExt cx="436448" cy="436448"/>
          </a:xfrm>
        </p:grpSpPr>
        <p:sp>
          <p:nvSpPr>
            <p:cNvPr id="23" name="Freeform: Shape 284">
              <a:extLst>
                <a:ext uri="{FF2B5EF4-FFF2-40B4-BE49-F238E27FC236}">
                  <a16:creationId xmlns:a16="http://schemas.microsoft.com/office/drawing/2014/main" id="{A8E8D6E1-D526-5682-E566-E3A99834AC3F}"/>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sz="1600"/>
            </a:p>
          </p:txBody>
        </p:sp>
        <p:sp>
          <p:nvSpPr>
            <p:cNvPr id="24" name="Freeform: Shape 285">
              <a:extLst>
                <a:ext uri="{FF2B5EF4-FFF2-40B4-BE49-F238E27FC236}">
                  <a16:creationId xmlns:a16="http://schemas.microsoft.com/office/drawing/2014/main" id="{BBCDCBB8-85B8-CE36-9E68-49F5C90CDEB9}"/>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sz="1600"/>
            </a:p>
          </p:txBody>
        </p:sp>
        <p:sp>
          <p:nvSpPr>
            <p:cNvPr id="25" name="Freeform: Shape 286">
              <a:extLst>
                <a:ext uri="{FF2B5EF4-FFF2-40B4-BE49-F238E27FC236}">
                  <a16:creationId xmlns:a16="http://schemas.microsoft.com/office/drawing/2014/main" id="{2BCFAA6C-4BCA-E7C5-E551-93F3DA47CFDA}"/>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65" cap="flat">
              <a:noFill/>
              <a:prstDash val="solid"/>
              <a:miter/>
            </a:ln>
          </p:spPr>
          <p:txBody>
            <a:bodyPr rtlCol="0" anchor="ctr"/>
            <a:lstStyle/>
            <a:p>
              <a:endParaRPr lang="en-US" sz="1600"/>
            </a:p>
          </p:txBody>
        </p:sp>
        <p:sp>
          <p:nvSpPr>
            <p:cNvPr id="26" name="Freeform: Shape 287">
              <a:extLst>
                <a:ext uri="{FF2B5EF4-FFF2-40B4-BE49-F238E27FC236}">
                  <a16:creationId xmlns:a16="http://schemas.microsoft.com/office/drawing/2014/main" id="{D0684C62-61D7-2DAF-2D4C-C1826CE0E8F3}"/>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endParaRPr lang="en-US" sz="1600"/>
            </a:p>
          </p:txBody>
        </p:sp>
        <p:sp>
          <p:nvSpPr>
            <p:cNvPr id="27" name="Freeform: Shape 288">
              <a:extLst>
                <a:ext uri="{FF2B5EF4-FFF2-40B4-BE49-F238E27FC236}">
                  <a16:creationId xmlns:a16="http://schemas.microsoft.com/office/drawing/2014/main" id="{6100DDFF-F3C5-B135-651B-B943DF98E28F}"/>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endParaRPr lang="en-US" sz="1600"/>
            </a:p>
          </p:txBody>
        </p:sp>
        <p:sp>
          <p:nvSpPr>
            <p:cNvPr id="28" name="Freeform: Shape 289">
              <a:extLst>
                <a:ext uri="{FF2B5EF4-FFF2-40B4-BE49-F238E27FC236}">
                  <a16:creationId xmlns:a16="http://schemas.microsoft.com/office/drawing/2014/main" id="{5E0A4F19-89F3-6445-C1DB-4273F73A418C}"/>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endParaRPr lang="en-US" sz="1600"/>
            </a:p>
          </p:txBody>
        </p:sp>
        <p:sp>
          <p:nvSpPr>
            <p:cNvPr id="29" name="Freeform: Shape 290">
              <a:extLst>
                <a:ext uri="{FF2B5EF4-FFF2-40B4-BE49-F238E27FC236}">
                  <a16:creationId xmlns:a16="http://schemas.microsoft.com/office/drawing/2014/main" id="{5BB1A360-AB01-A3E1-6418-189142FDAC2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endParaRPr lang="en-US" sz="1600"/>
            </a:p>
          </p:txBody>
        </p:sp>
        <p:sp>
          <p:nvSpPr>
            <p:cNvPr id="30" name="Freeform: Shape 291">
              <a:extLst>
                <a:ext uri="{FF2B5EF4-FFF2-40B4-BE49-F238E27FC236}">
                  <a16:creationId xmlns:a16="http://schemas.microsoft.com/office/drawing/2014/main" id="{4B9AE41E-76BB-3990-48EC-6BB344009858}"/>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endParaRPr lang="en-US" sz="1600"/>
            </a:p>
          </p:txBody>
        </p:sp>
        <p:sp>
          <p:nvSpPr>
            <p:cNvPr id="31" name="Freeform: Shape 292">
              <a:extLst>
                <a:ext uri="{FF2B5EF4-FFF2-40B4-BE49-F238E27FC236}">
                  <a16:creationId xmlns:a16="http://schemas.microsoft.com/office/drawing/2014/main" id="{1707CC5E-4D37-E2E0-5EBF-46C69CC726C4}"/>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endParaRPr lang="en-US" sz="1600"/>
            </a:p>
          </p:txBody>
        </p:sp>
        <p:sp>
          <p:nvSpPr>
            <p:cNvPr id="32" name="Freeform: Shape 293">
              <a:extLst>
                <a:ext uri="{FF2B5EF4-FFF2-40B4-BE49-F238E27FC236}">
                  <a16:creationId xmlns:a16="http://schemas.microsoft.com/office/drawing/2014/main" id="{AE13DDC4-B213-FEE3-67A9-BDF4BD77ADEA}"/>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sz="1600"/>
            </a:p>
          </p:txBody>
        </p:sp>
        <p:sp>
          <p:nvSpPr>
            <p:cNvPr id="33" name="Freeform: Shape 294">
              <a:extLst>
                <a:ext uri="{FF2B5EF4-FFF2-40B4-BE49-F238E27FC236}">
                  <a16:creationId xmlns:a16="http://schemas.microsoft.com/office/drawing/2014/main" id="{52D4CFBC-FB5B-9B42-4E18-41A40B52B094}"/>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sz="1600"/>
            </a:p>
          </p:txBody>
        </p:sp>
        <p:sp>
          <p:nvSpPr>
            <p:cNvPr id="34" name="Freeform: Shape 295">
              <a:extLst>
                <a:ext uri="{FF2B5EF4-FFF2-40B4-BE49-F238E27FC236}">
                  <a16:creationId xmlns:a16="http://schemas.microsoft.com/office/drawing/2014/main" id="{3EA00B8E-E545-69F8-6AFB-6BE8891FC881}"/>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sz="1600"/>
            </a:p>
          </p:txBody>
        </p:sp>
        <p:sp>
          <p:nvSpPr>
            <p:cNvPr id="35" name="Freeform: Shape 296">
              <a:extLst>
                <a:ext uri="{FF2B5EF4-FFF2-40B4-BE49-F238E27FC236}">
                  <a16:creationId xmlns:a16="http://schemas.microsoft.com/office/drawing/2014/main" id="{55B8DC08-9B8E-FB05-B219-397764A9C6C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endParaRPr lang="en-US" sz="1600"/>
            </a:p>
          </p:txBody>
        </p:sp>
        <p:sp>
          <p:nvSpPr>
            <p:cNvPr id="36" name="Freeform: Shape 297">
              <a:extLst>
                <a:ext uri="{FF2B5EF4-FFF2-40B4-BE49-F238E27FC236}">
                  <a16:creationId xmlns:a16="http://schemas.microsoft.com/office/drawing/2014/main" id="{82613E0F-65DE-418D-EC92-E14189483578}"/>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endParaRPr lang="en-US" sz="1600"/>
            </a:p>
          </p:txBody>
        </p:sp>
        <p:sp>
          <p:nvSpPr>
            <p:cNvPr id="37" name="Freeform: Shape 298">
              <a:extLst>
                <a:ext uri="{FF2B5EF4-FFF2-40B4-BE49-F238E27FC236}">
                  <a16:creationId xmlns:a16="http://schemas.microsoft.com/office/drawing/2014/main" id="{AAD91598-2E44-C64A-64A3-02F441449917}"/>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endParaRPr lang="en-US" sz="1600"/>
            </a:p>
          </p:txBody>
        </p:sp>
        <p:sp>
          <p:nvSpPr>
            <p:cNvPr id="38" name="Freeform: Shape 299">
              <a:extLst>
                <a:ext uri="{FF2B5EF4-FFF2-40B4-BE49-F238E27FC236}">
                  <a16:creationId xmlns:a16="http://schemas.microsoft.com/office/drawing/2014/main" id="{E073DB8D-8A1D-29DA-692B-F5101C9B112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endParaRPr lang="en-US" sz="1600"/>
            </a:p>
          </p:txBody>
        </p:sp>
      </p:grpSp>
      <p:pic>
        <p:nvPicPr>
          <p:cNvPr id="39" name="Picture 38">
            <a:extLst>
              <a:ext uri="{FF2B5EF4-FFF2-40B4-BE49-F238E27FC236}">
                <a16:creationId xmlns:a16="http://schemas.microsoft.com/office/drawing/2014/main" id="{DA98DC8E-9F23-EC23-0DC7-64401FBF8015}"/>
              </a:ext>
              <a:ext uri="{C183D7F6-B498-43B3-948B-1728B52AA6E4}">
                <adec:decorative xmlns:adec="http://schemas.microsoft.com/office/drawing/2017/decorative" val="1"/>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blackWhite">
          <a:xfrm>
            <a:off x="6213907" y="229938"/>
            <a:ext cx="5806440" cy="6272784"/>
          </a:xfrm>
          <a:prstGeom prst="roundRect">
            <a:avLst>
              <a:gd name="adj" fmla="val 1078"/>
            </a:avLst>
          </a:prstGeom>
          <a:solidFill>
            <a:srgbClr val="FFFFFF"/>
          </a:solidFill>
          <a:ln>
            <a:noFill/>
          </a:ln>
          <a:effectLst>
            <a:outerShdw blurRad="127000" dist="127000" dir="2700000" algn="tl" rotWithShape="0">
              <a:srgbClr val="2F2F2F">
                <a:alpha val="50000"/>
              </a:srgbClr>
            </a:outerShdw>
          </a:effectLst>
        </p:spPr>
      </p:pic>
      <p:sp>
        <p:nvSpPr>
          <p:cNvPr id="40" name="TextBox 39">
            <a:extLst>
              <a:ext uri="{FF2B5EF4-FFF2-40B4-BE49-F238E27FC236}">
                <a16:creationId xmlns:a16="http://schemas.microsoft.com/office/drawing/2014/main" id="{720C6E00-5607-F4FE-B3A7-4350B87C9EDA}"/>
              </a:ext>
            </a:extLst>
          </p:cNvPr>
          <p:cNvSpPr txBox="1"/>
          <p:nvPr/>
        </p:nvSpPr>
        <p:spPr bwMode="blackWhite">
          <a:xfrm>
            <a:off x="6899707" y="762580"/>
            <a:ext cx="5003800" cy="553998"/>
          </a:xfrm>
          <a:prstGeom prst="rect">
            <a:avLst/>
          </a:prstGeom>
          <a:noFill/>
          <a:effectLst/>
        </p:spPr>
        <p:txBody>
          <a:bodyPr wrap="square" lIns="0" tIns="0" rIns="0" bIns="0" rtlCol="0" anchor="t" anchorCtr="0">
            <a:spAutoFit/>
          </a:bodyPr>
          <a:lstStyle/>
          <a:p>
            <a:pPr>
              <a:spcBef>
                <a:spcPts val="1200"/>
              </a:spcBef>
              <a:defRPr/>
            </a:pPr>
            <a:r>
              <a:rPr lang="en-US" sz="3600" b="1" spc="-50">
                <a:ln w="3175">
                  <a:noFill/>
                </a:ln>
                <a:gradFill>
                  <a:gsLst>
                    <a:gs pos="0">
                      <a:srgbClr val="50E6FF"/>
                    </a:gs>
                    <a:gs pos="100000">
                      <a:srgbClr val="8661C5"/>
                    </a:gs>
                  </a:gsLst>
                  <a:lin ang="2700000" scaled="1"/>
                </a:gradFill>
                <a:latin typeface="Segoe UI Semibold"/>
              </a:rPr>
              <a:t>Org &amp; team challenges</a:t>
            </a:r>
          </a:p>
        </p:txBody>
      </p:sp>
      <p:cxnSp>
        <p:nvCxnSpPr>
          <p:cNvPr id="41" name="Straight Connector 40" descr="line">
            <a:extLst>
              <a:ext uri="{FF2B5EF4-FFF2-40B4-BE49-F238E27FC236}">
                <a16:creationId xmlns:a16="http://schemas.microsoft.com/office/drawing/2014/main" id="{82E52BA0-42B4-8179-03D4-306F401CC3B6}"/>
              </a:ext>
            </a:extLst>
          </p:cNvPr>
          <p:cNvCxnSpPr>
            <a:cxnSpLocks/>
          </p:cNvCxnSpPr>
          <p:nvPr/>
        </p:nvCxnSpPr>
        <p:spPr>
          <a:xfrm>
            <a:off x="6911560" y="1905663"/>
            <a:ext cx="5108787" cy="0"/>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 Placeholder 3">
            <a:extLst>
              <a:ext uri="{FF2B5EF4-FFF2-40B4-BE49-F238E27FC236}">
                <a16:creationId xmlns:a16="http://schemas.microsoft.com/office/drawing/2014/main" id="{B09F17B7-3516-F992-D546-B9731A4D13E6}"/>
              </a:ext>
            </a:extLst>
          </p:cNvPr>
          <p:cNvSpPr txBox="1">
            <a:spLocks/>
          </p:cNvSpPr>
          <p:nvPr/>
        </p:nvSpPr>
        <p:spPr>
          <a:xfrm>
            <a:off x="8146140" y="2072337"/>
            <a:ext cx="3804778" cy="1089529"/>
          </a:xfrm>
          <a:prstGeom prst="rect">
            <a:avLst/>
          </a:prstGeom>
        </p:spPr>
        <p:txBody>
          <a:bodyPr vert="horz" wrap="square" lIns="91440" tIns="45720" rIns="91440" bIns="45720" rtlCol="0">
            <a:spAutoFit/>
          </a:bodyPr>
          <a:lstStyle>
            <a:defPPr>
              <a:defRPr lang="en-US"/>
            </a:defPPr>
            <a:lvl1pPr indent="0" defTabSz="914400">
              <a:lnSpc>
                <a:spcPct val="90000"/>
              </a:lnSpc>
              <a:spcBef>
                <a:spcPts val="1000"/>
              </a:spcBef>
              <a:buFont typeface="Arial" panose="020B0604020202020204" pitchFamily="34" charset="0"/>
              <a:buNone/>
              <a:defRPr sz="2400" b="0" i="0" spc="0">
                <a:solidFill>
                  <a:srgbClr val="FFFFFF"/>
                </a:solidFill>
                <a:cs typeface="Segoe UI Semibold" panose="020B0502040204020203" pitchFamily="34" charset="0"/>
              </a:defRPr>
            </a:lvl1pPr>
            <a:lvl2pPr marL="457200" indent="0" defTabSz="91440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a:t>Varying hardware requirements across diverse dev teams</a:t>
            </a:r>
          </a:p>
        </p:txBody>
      </p:sp>
      <p:grpSp>
        <p:nvGrpSpPr>
          <p:cNvPr id="43" name="desktop" descr="desktop">
            <a:extLst>
              <a:ext uri="{FF2B5EF4-FFF2-40B4-BE49-F238E27FC236}">
                <a16:creationId xmlns:a16="http://schemas.microsoft.com/office/drawing/2014/main" id="{FF56ABFE-0B20-86EB-63F2-6CA3B115E253}"/>
              </a:ext>
            </a:extLst>
          </p:cNvPr>
          <p:cNvGrpSpPr/>
          <p:nvPr/>
        </p:nvGrpSpPr>
        <p:grpSpPr>
          <a:xfrm>
            <a:off x="7106241" y="2246473"/>
            <a:ext cx="741256" cy="741256"/>
            <a:chOff x="5418442" y="3930934"/>
            <a:chExt cx="395618" cy="395618"/>
          </a:xfrm>
        </p:grpSpPr>
        <p:sp>
          <p:nvSpPr>
            <p:cNvPr id="44" name="Freeform: Shape 353">
              <a:extLst>
                <a:ext uri="{FF2B5EF4-FFF2-40B4-BE49-F238E27FC236}">
                  <a16:creationId xmlns:a16="http://schemas.microsoft.com/office/drawing/2014/main" id="{2FC32A00-139E-F521-442A-1D158B8EF411}"/>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endParaRPr lang="en-US" sz="1600"/>
            </a:p>
          </p:txBody>
        </p:sp>
        <p:sp>
          <p:nvSpPr>
            <p:cNvPr id="45" name="Freeform: Shape 354">
              <a:extLst>
                <a:ext uri="{FF2B5EF4-FFF2-40B4-BE49-F238E27FC236}">
                  <a16:creationId xmlns:a16="http://schemas.microsoft.com/office/drawing/2014/main" id="{9CB7882E-65DB-8CA9-F33D-6AE2F8AE750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endParaRPr lang="en-US" sz="1600"/>
            </a:p>
          </p:txBody>
        </p:sp>
        <p:sp>
          <p:nvSpPr>
            <p:cNvPr id="46" name="Freeform: Shape 355">
              <a:extLst>
                <a:ext uri="{FF2B5EF4-FFF2-40B4-BE49-F238E27FC236}">
                  <a16:creationId xmlns:a16="http://schemas.microsoft.com/office/drawing/2014/main" id="{4324E3FC-CFDF-81FB-E22B-BF71F4305D43}"/>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endParaRPr lang="en-US" sz="1600"/>
            </a:p>
          </p:txBody>
        </p:sp>
        <p:sp>
          <p:nvSpPr>
            <p:cNvPr id="47" name="Freeform: Shape 356">
              <a:extLst>
                <a:ext uri="{FF2B5EF4-FFF2-40B4-BE49-F238E27FC236}">
                  <a16:creationId xmlns:a16="http://schemas.microsoft.com/office/drawing/2014/main" id="{787CDFD8-0B72-C83F-A955-80F3505D1135}"/>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endParaRPr lang="en-US" sz="1600"/>
            </a:p>
          </p:txBody>
        </p:sp>
        <p:sp>
          <p:nvSpPr>
            <p:cNvPr id="48" name="Freeform: Shape 357">
              <a:extLst>
                <a:ext uri="{FF2B5EF4-FFF2-40B4-BE49-F238E27FC236}">
                  <a16:creationId xmlns:a16="http://schemas.microsoft.com/office/drawing/2014/main" id="{AB9A612D-25C2-D648-3D2C-A7C4BA726FEF}"/>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endParaRPr lang="en-US" sz="1600"/>
            </a:p>
          </p:txBody>
        </p:sp>
        <p:sp>
          <p:nvSpPr>
            <p:cNvPr id="49" name="Freeform: Shape 358">
              <a:extLst>
                <a:ext uri="{FF2B5EF4-FFF2-40B4-BE49-F238E27FC236}">
                  <a16:creationId xmlns:a16="http://schemas.microsoft.com/office/drawing/2014/main" id="{3289CE9F-DDE4-A57D-E02E-A3CAF2B23DB8}"/>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endParaRPr lang="en-US" sz="1600"/>
            </a:p>
          </p:txBody>
        </p:sp>
        <p:sp>
          <p:nvSpPr>
            <p:cNvPr id="50" name="Freeform: Shape 359">
              <a:extLst>
                <a:ext uri="{FF2B5EF4-FFF2-40B4-BE49-F238E27FC236}">
                  <a16:creationId xmlns:a16="http://schemas.microsoft.com/office/drawing/2014/main" id="{9723F352-427E-1E0F-A546-91C8FD32C7BF}"/>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endParaRPr lang="en-US" sz="1600"/>
            </a:p>
          </p:txBody>
        </p:sp>
        <p:sp>
          <p:nvSpPr>
            <p:cNvPr id="51" name="Freeform: Shape 360">
              <a:extLst>
                <a:ext uri="{FF2B5EF4-FFF2-40B4-BE49-F238E27FC236}">
                  <a16:creationId xmlns:a16="http://schemas.microsoft.com/office/drawing/2014/main" id="{1160F0B9-4260-2551-30E2-D993275D57DF}"/>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endParaRPr lang="en-US" sz="1600"/>
            </a:p>
          </p:txBody>
        </p:sp>
      </p:grpSp>
      <p:grpSp>
        <p:nvGrpSpPr>
          <p:cNvPr id="52" name="shield 4" descr="shield, lock">
            <a:extLst>
              <a:ext uri="{FF2B5EF4-FFF2-40B4-BE49-F238E27FC236}">
                <a16:creationId xmlns:a16="http://schemas.microsoft.com/office/drawing/2014/main" id="{507419ED-3B9F-8502-D1ED-35F8591DA53D}"/>
              </a:ext>
            </a:extLst>
          </p:cNvPr>
          <p:cNvGrpSpPr>
            <a:grpSpLocks noChangeAspect="1"/>
          </p:cNvGrpSpPr>
          <p:nvPr/>
        </p:nvGrpSpPr>
        <p:grpSpPr bwMode="auto">
          <a:xfrm>
            <a:off x="7035164" y="4810239"/>
            <a:ext cx="883410" cy="880434"/>
            <a:chOff x="2224" y="3045"/>
            <a:chExt cx="297" cy="296"/>
          </a:xfrm>
        </p:grpSpPr>
        <p:sp>
          <p:nvSpPr>
            <p:cNvPr id="53" name="AutoShape 124">
              <a:extLst>
                <a:ext uri="{FF2B5EF4-FFF2-40B4-BE49-F238E27FC236}">
                  <a16:creationId xmlns:a16="http://schemas.microsoft.com/office/drawing/2014/main" id="{F27775DD-55A2-B972-397B-B29850174034}"/>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27">
              <a:extLst>
                <a:ext uri="{FF2B5EF4-FFF2-40B4-BE49-F238E27FC236}">
                  <a16:creationId xmlns:a16="http://schemas.microsoft.com/office/drawing/2014/main" id="{EBBF0DD5-B679-7BFF-97E1-E03324AF11EB}"/>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n-US" sz="1600"/>
            </a:p>
          </p:txBody>
        </p:sp>
        <p:sp>
          <p:nvSpPr>
            <p:cNvPr id="55" name="Freeform 128">
              <a:extLst>
                <a:ext uri="{FF2B5EF4-FFF2-40B4-BE49-F238E27FC236}">
                  <a16:creationId xmlns:a16="http://schemas.microsoft.com/office/drawing/2014/main" id="{45AE05DF-4EA4-07AB-66BC-47607E7B840E}"/>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600"/>
            </a:p>
          </p:txBody>
        </p:sp>
        <p:sp>
          <p:nvSpPr>
            <p:cNvPr id="56" name="Freeform 129">
              <a:extLst>
                <a:ext uri="{FF2B5EF4-FFF2-40B4-BE49-F238E27FC236}">
                  <a16:creationId xmlns:a16="http://schemas.microsoft.com/office/drawing/2014/main" id="{F7AB6DE1-74BB-EFD9-B806-88746823CA2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600"/>
            </a:p>
          </p:txBody>
        </p:sp>
      </p:grpSp>
      <p:sp>
        <p:nvSpPr>
          <p:cNvPr id="57" name="Text Placeholder 3">
            <a:extLst>
              <a:ext uri="{FF2B5EF4-FFF2-40B4-BE49-F238E27FC236}">
                <a16:creationId xmlns:a16="http://schemas.microsoft.com/office/drawing/2014/main" id="{26C3EACD-39FA-D61A-5E0B-F95E5BE8BC12}"/>
              </a:ext>
            </a:extLst>
          </p:cNvPr>
          <p:cNvSpPr txBox="1">
            <a:spLocks/>
          </p:cNvSpPr>
          <p:nvPr/>
        </p:nvSpPr>
        <p:spPr>
          <a:xfrm>
            <a:off x="8146141" y="4863794"/>
            <a:ext cx="2474741" cy="757130"/>
          </a:xfrm>
          <a:prstGeom prst="rect">
            <a:avLst/>
          </a:prstGeom>
        </p:spPr>
        <p:txBody>
          <a:bodyPr vert="horz" wrap="square" lIns="91440" tIns="45720" rIns="91440" bIns="45720" rtlCol="0">
            <a:spAutoFit/>
          </a:bodyPr>
          <a:lstStyle>
            <a:defPPr>
              <a:defRPr lang="en-US"/>
            </a:defPPr>
            <a:lvl1pPr indent="0" defTabSz="914400">
              <a:lnSpc>
                <a:spcPct val="90000"/>
              </a:lnSpc>
              <a:spcBef>
                <a:spcPts val="1000"/>
              </a:spcBef>
              <a:buFont typeface="Arial" panose="020B0604020202020204" pitchFamily="34" charset="0"/>
              <a:buNone/>
              <a:defRPr sz="2400" b="0" i="0" spc="0">
                <a:solidFill>
                  <a:srgbClr val="FFFFFF"/>
                </a:solidFill>
                <a:cs typeface="Segoe UI Semibold" panose="020B0502040204020203" pitchFamily="34" charset="0"/>
              </a:defRPr>
            </a:lvl1pPr>
            <a:lvl2pPr marL="457200" indent="0" defTabSz="91440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a:t>Emerging security threats</a:t>
            </a:r>
          </a:p>
        </p:txBody>
      </p:sp>
      <p:sp>
        <p:nvSpPr>
          <p:cNvPr id="58" name="Text Placeholder 3">
            <a:extLst>
              <a:ext uri="{FF2B5EF4-FFF2-40B4-BE49-F238E27FC236}">
                <a16:creationId xmlns:a16="http://schemas.microsoft.com/office/drawing/2014/main" id="{892E3788-4F8D-8CD7-C323-34223BD75E10}"/>
              </a:ext>
            </a:extLst>
          </p:cNvPr>
          <p:cNvSpPr txBox="1">
            <a:spLocks/>
          </p:cNvSpPr>
          <p:nvPr/>
        </p:nvSpPr>
        <p:spPr>
          <a:xfrm>
            <a:off x="8146142" y="3634264"/>
            <a:ext cx="2601320" cy="757130"/>
          </a:xfrm>
          <a:prstGeom prst="rect">
            <a:avLst/>
          </a:prstGeom>
        </p:spPr>
        <p:txBody>
          <a:bodyPr vert="horz" wrap="square" lIns="91440" tIns="45720" rIns="91440" bIns="45720" rtlCol="0">
            <a:spAutoFit/>
          </a:bodyPr>
          <a:lstStyle>
            <a:defPPr>
              <a:defRPr lang="en-US"/>
            </a:defPPr>
            <a:lvl1pPr indent="0" defTabSz="914400">
              <a:lnSpc>
                <a:spcPct val="90000"/>
              </a:lnSpc>
              <a:spcBef>
                <a:spcPts val="1000"/>
              </a:spcBef>
              <a:buFont typeface="Arial" panose="020B0604020202020204" pitchFamily="34" charset="0"/>
              <a:buNone/>
              <a:defRPr sz="2400" b="0" i="0" spc="0">
                <a:solidFill>
                  <a:srgbClr val="FFFFFF"/>
                </a:solidFill>
                <a:cs typeface="Segoe UI Semibold" panose="020B0502040204020203" pitchFamily="34" charset="0"/>
              </a:defRPr>
            </a:lvl1pPr>
            <a:lvl2pPr marL="457200" indent="0" defTabSz="91440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dirty="0"/>
              <a:t>Managing remote or global teams</a:t>
            </a:r>
          </a:p>
        </p:txBody>
      </p:sp>
      <p:grpSp>
        <p:nvGrpSpPr>
          <p:cNvPr id="59" name="globe" descr="globe, earth">
            <a:extLst>
              <a:ext uri="{FF2B5EF4-FFF2-40B4-BE49-F238E27FC236}">
                <a16:creationId xmlns:a16="http://schemas.microsoft.com/office/drawing/2014/main" id="{83C2B8FC-5618-0BAD-793A-40412F175E37}"/>
              </a:ext>
            </a:extLst>
          </p:cNvPr>
          <p:cNvGrpSpPr/>
          <p:nvPr/>
        </p:nvGrpSpPr>
        <p:grpSpPr>
          <a:xfrm>
            <a:off x="7085399" y="3621361"/>
            <a:ext cx="782940" cy="782936"/>
            <a:chOff x="8617744" y="2840833"/>
            <a:chExt cx="896936" cy="896934"/>
          </a:xfrm>
        </p:grpSpPr>
        <p:sp>
          <p:nvSpPr>
            <p:cNvPr id="60" name="Oval 59">
              <a:extLst>
                <a:ext uri="{FF2B5EF4-FFF2-40B4-BE49-F238E27FC236}">
                  <a16:creationId xmlns:a16="http://schemas.microsoft.com/office/drawing/2014/main" id="{9699945F-B1C4-C37B-C786-CD8579A71BD2}"/>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4">
              <a:extLst>
                <a:ext uri="{FF2B5EF4-FFF2-40B4-BE49-F238E27FC236}">
                  <a16:creationId xmlns:a16="http://schemas.microsoft.com/office/drawing/2014/main" id="{B8B4E0C9-2B04-2377-F672-E20489F6010B}"/>
                </a:ext>
              </a:extLst>
            </p:cNvPr>
            <p:cNvGrpSpPr>
              <a:grpSpLocks noChangeAspect="1"/>
            </p:cNvGrpSpPr>
            <p:nvPr/>
          </p:nvGrpSpPr>
          <p:grpSpPr bwMode="auto">
            <a:xfrm>
              <a:off x="8617744" y="2840833"/>
              <a:ext cx="896936" cy="896934"/>
              <a:chOff x="2177" y="498"/>
              <a:chExt cx="3324" cy="3324"/>
            </a:xfrm>
            <a:solidFill>
              <a:srgbClr val="243A5E"/>
            </a:solidFill>
          </p:grpSpPr>
          <p:sp>
            <p:nvSpPr>
              <p:cNvPr id="62" name="Freeform 5">
                <a:extLst>
                  <a:ext uri="{FF2B5EF4-FFF2-40B4-BE49-F238E27FC236}">
                    <a16:creationId xmlns:a16="http://schemas.microsoft.com/office/drawing/2014/main" id="{E83658F2-1248-94DC-3814-0B706873D767}"/>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600"/>
              </a:p>
            </p:txBody>
          </p:sp>
          <p:sp>
            <p:nvSpPr>
              <p:cNvPr id="63" name="Freeform 6">
                <a:extLst>
                  <a:ext uri="{FF2B5EF4-FFF2-40B4-BE49-F238E27FC236}">
                    <a16:creationId xmlns:a16="http://schemas.microsoft.com/office/drawing/2014/main" id="{B3F52589-2A7B-EE40-A347-2EEC0F55BC08}"/>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600"/>
              </a:p>
            </p:txBody>
          </p:sp>
          <p:sp>
            <p:nvSpPr>
              <p:cNvPr id="64" name="Freeform 7">
                <a:extLst>
                  <a:ext uri="{FF2B5EF4-FFF2-40B4-BE49-F238E27FC236}">
                    <a16:creationId xmlns:a16="http://schemas.microsoft.com/office/drawing/2014/main" id="{CF72E32E-1FA9-787D-642F-E79682818F84}"/>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600"/>
              </a:p>
            </p:txBody>
          </p:sp>
        </p:grpSp>
      </p:grpSp>
      <p:cxnSp>
        <p:nvCxnSpPr>
          <p:cNvPr id="65" name="Straight Connector 64" descr="line">
            <a:extLst>
              <a:ext uri="{FF2B5EF4-FFF2-40B4-BE49-F238E27FC236}">
                <a16:creationId xmlns:a16="http://schemas.microsoft.com/office/drawing/2014/main" id="{129FE7A9-E911-5DB4-9ECA-0DAADBEA7E70}"/>
              </a:ext>
            </a:extLst>
          </p:cNvPr>
          <p:cNvCxnSpPr>
            <a:cxnSpLocks/>
          </p:cNvCxnSpPr>
          <p:nvPr/>
        </p:nvCxnSpPr>
        <p:spPr>
          <a:xfrm>
            <a:off x="6899707" y="3249724"/>
            <a:ext cx="5108787" cy="0"/>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descr="line">
            <a:extLst>
              <a:ext uri="{FF2B5EF4-FFF2-40B4-BE49-F238E27FC236}">
                <a16:creationId xmlns:a16="http://schemas.microsoft.com/office/drawing/2014/main" id="{A4C5D228-9CAB-E58C-5FA5-29B4B4327FA4}"/>
              </a:ext>
            </a:extLst>
          </p:cNvPr>
          <p:cNvCxnSpPr>
            <a:cxnSpLocks/>
          </p:cNvCxnSpPr>
          <p:nvPr/>
        </p:nvCxnSpPr>
        <p:spPr>
          <a:xfrm>
            <a:off x="6911560" y="4574093"/>
            <a:ext cx="5108787" cy="0"/>
          </a:xfrm>
          <a:prstGeom prst="line">
            <a:avLst/>
          </a:prstGeom>
          <a:ln w="95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B00A8314-2423-3C25-D3BC-0B436CBBF3B5}"/>
              </a:ext>
            </a:extLst>
          </p:cNvPr>
          <p:cNvSpPr/>
          <p:nvPr/>
        </p:nvSpPr>
        <p:spPr>
          <a:xfrm>
            <a:off x="221462" y="229938"/>
            <a:ext cx="5806440" cy="6272784"/>
          </a:xfrm>
          <a:prstGeom prst="roundRect">
            <a:avLst>
              <a:gd name="adj" fmla="val 1063"/>
            </a:avLst>
          </a:prstGeom>
          <a:solidFill>
            <a:schemeClr val="tx2">
              <a:lumMod val="95000"/>
              <a:lumOff val="5000"/>
              <a:alpha val="6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898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08333E-7 2.96296E-6 L 2.08333E-7 0.03541 " pathEditMode="relative" rAng="0" ptsTypes="AA">
                                      <p:cBhvr>
                                        <p:cTn id="9" dur="700" spd="-100000" fill="hold"/>
                                        <p:tgtEl>
                                          <p:spTgt spid="40"/>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nodeType="withEffect">
                                  <p:stCondLst>
                                    <p:cond delay="40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nodeType="withEffect">
                                  <p:stCondLst>
                                    <p:cond delay="60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20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42" presetClass="path" presetSubtype="0" decel="100000" fill="hold" nodeType="withEffect">
                                  <p:stCondLst>
                                    <p:cond delay="200"/>
                                  </p:stCondLst>
                                  <p:childTnLst>
                                    <p:animMotion origin="layout" path="M 2.91667E-6 7.40741E-7 L 2.91667E-6 0.03542 " pathEditMode="relative" rAng="0" ptsTypes="AA">
                                      <p:cBhvr>
                                        <p:cTn id="23" dur="700" spd="-100000" fill="hold"/>
                                        <p:tgtEl>
                                          <p:spTgt spid="43"/>
                                        </p:tgtEl>
                                        <p:attrNameLst>
                                          <p:attrName>ppt_x</p:attrName>
                                          <p:attrName>ppt_y</p:attrName>
                                        </p:attrNameLst>
                                      </p:cBhvr>
                                      <p:rCtr x="0" y="1759"/>
                                    </p:animMotion>
                                  </p:childTnLst>
                                </p:cTn>
                              </p:par>
                              <p:par>
                                <p:cTn id="24" presetID="10" presetClass="entr" presetSubtype="0" fill="hold" grpId="0" nodeType="withEffect">
                                  <p:stCondLst>
                                    <p:cond delay="20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42" presetClass="path" presetSubtype="0" decel="100000" fill="hold" grpId="1" nodeType="withEffect">
                                  <p:stCondLst>
                                    <p:cond delay="200"/>
                                  </p:stCondLst>
                                  <p:childTnLst>
                                    <p:animMotion origin="layout" path="M -4.58333E-6 -7.40741E-7 L -4.58333E-6 0.03542 " pathEditMode="relative" rAng="0" ptsTypes="AA">
                                      <p:cBhvr>
                                        <p:cTn id="28" dur="700" spd="-100000" fill="hold"/>
                                        <p:tgtEl>
                                          <p:spTgt spid="42"/>
                                        </p:tgtEl>
                                        <p:attrNameLst>
                                          <p:attrName>ppt_x</p:attrName>
                                          <p:attrName>ppt_y</p:attrName>
                                        </p:attrNameLst>
                                      </p:cBhvr>
                                      <p:rCtr x="0" y="1759"/>
                                    </p:animMotion>
                                  </p:childTnLst>
                                </p:cTn>
                              </p:par>
                              <p:par>
                                <p:cTn id="29" presetID="10" presetClass="entr" presetSubtype="0" fill="hold" nodeType="withEffect">
                                  <p:stCondLst>
                                    <p:cond delay="40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42" presetClass="path" presetSubtype="0" decel="100000" fill="hold" nodeType="withEffect">
                                  <p:stCondLst>
                                    <p:cond delay="400"/>
                                  </p:stCondLst>
                                  <p:childTnLst>
                                    <p:animMotion origin="layout" path="M 2.91667E-6 -2.96296E-6 L 2.91667E-6 0.03542 " pathEditMode="relative" rAng="0" ptsTypes="AA">
                                      <p:cBhvr>
                                        <p:cTn id="33" dur="700" spd="-100000" fill="hold"/>
                                        <p:tgtEl>
                                          <p:spTgt spid="59"/>
                                        </p:tgtEl>
                                        <p:attrNameLst>
                                          <p:attrName>ppt_x</p:attrName>
                                          <p:attrName>ppt_y</p:attrName>
                                        </p:attrNameLst>
                                      </p:cBhvr>
                                      <p:rCtr x="0" y="1759"/>
                                    </p:animMotion>
                                  </p:childTnLst>
                                </p:cTn>
                              </p:par>
                              <p:par>
                                <p:cTn id="34" presetID="10" presetClass="entr" presetSubtype="0" fill="hold" grpId="0" nodeType="withEffect">
                                  <p:stCondLst>
                                    <p:cond delay="40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42" presetClass="path" presetSubtype="0" decel="100000" fill="hold" grpId="1" nodeType="withEffect">
                                  <p:stCondLst>
                                    <p:cond delay="400"/>
                                  </p:stCondLst>
                                  <p:childTnLst>
                                    <p:animMotion origin="layout" path="M 4.16667E-7 -3.7037E-6 L 4.16667E-7 0.03542 " pathEditMode="relative" rAng="0" ptsTypes="AA">
                                      <p:cBhvr>
                                        <p:cTn id="38" dur="700" spd="-100000" fill="hold"/>
                                        <p:tgtEl>
                                          <p:spTgt spid="58"/>
                                        </p:tgtEl>
                                        <p:attrNameLst>
                                          <p:attrName>ppt_x</p:attrName>
                                          <p:attrName>ppt_y</p:attrName>
                                        </p:attrNameLst>
                                      </p:cBhvr>
                                      <p:rCtr x="0" y="1759"/>
                                    </p:animMotion>
                                  </p:childTnLst>
                                </p:cTn>
                              </p:par>
                              <p:par>
                                <p:cTn id="39" presetID="10" presetClass="entr" presetSubtype="0" fill="hold" nodeType="withEffect">
                                  <p:stCondLst>
                                    <p:cond delay="60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42" presetClass="path" presetSubtype="0" decel="100000" fill="hold" nodeType="withEffect">
                                  <p:stCondLst>
                                    <p:cond delay="600"/>
                                  </p:stCondLst>
                                  <p:childTnLst>
                                    <p:animMotion origin="layout" path="M 2.91667E-6 2.96296E-6 L 2.91667E-6 0.03541 " pathEditMode="relative" rAng="0" ptsTypes="AA">
                                      <p:cBhvr>
                                        <p:cTn id="43" dur="700" spd="-100000" fill="hold"/>
                                        <p:tgtEl>
                                          <p:spTgt spid="52"/>
                                        </p:tgtEl>
                                        <p:attrNameLst>
                                          <p:attrName>ppt_x</p:attrName>
                                          <p:attrName>ppt_y</p:attrName>
                                        </p:attrNameLst>
                                      </p:cBhvr>
                                      <p:rCtr x="0" y="1759"/>
                                    </p:animMotion>
                                  </p:childTnLst>
                                </p:cTn>
                              </p:par>
                              <p:par>
                                <p:cTn id="44" presetID="10" presetClass="entr" presetSubtype="0" fill="hold" grpId="0" nodeType="withEffect">
                                  <p:stCondLst>
                                    <p:cond delay="6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42" presetClass="path" presetSubtype="0" decel="100000" fill="hold" grpId="1" nodeType="withEffect">
                                  <p:stCondLst>
                                    <p:cond delay="600"/>
                                  </p:stCondLst>
                                  <p:childTnLst>
                                    <p:animMotion origin="layout" path="M 2.70833E-6 3.7037E-7 L 2.70833E-6 0.03542 " pathEditMode="relative" rAng="0" ptsTypes="AA">
                                      <p:cBhvr>
                                        <p:cTn id="48" dur="700" spd="-100000" fill="hold"/>
                                        <p:tgtEl>
                                          <p:spTgt spid="5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2" grpId="0"/>
      <p:bldP spid="42" grpId="1"/>
      <p:bldP spid="57" grpId="0"/>
      <p:bldP spid="57" grpId="1"/>
      <p:bldP spid="58" grpId="0"/>
      <p:bldP spid="5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BD569-FAE5-C4FA-9787-836B73252A21}"/>
              </a:ext>
            </a:extLst>
          </p:cNvPr>
          <p:cNvSpPr>
            <a:spLocks noGrp="1"/>
          </p:cNvSpPr>
          <p:nvPr>
            <p:ph type="body" sz="quarter" idx="14"/>
          </p:nvPr>
        </p:nvSpPr>
        <p:spPr/>
        <p:txBody>
          <a:bodyPr/>
          <a:lstStyle/>
          <a:p>
            <a:r>
              <a:rPr lang="en-AU" dirty="0"/>
              <a:t>Microsoft Dev Box</a:t>
            </a:r>
          </a:p>
        </p:txBody>
      </p:sp>
      <p:sp>
        <p:nvSpPr>
          <p:cNvPr id="3" name="Text Placeholder 2">
            <a:extLst>
              <a:ext uri="{FF2B5EF4-FFF2-40B4-BE49-F238E27FC236}">
                <a16:creationId xmlns:a16="http://schemas.microsoft.com/office/drawing/2014/main" id="{FAB0ADB1-74B2-308B-190E-C92BCD3080F8}"/>
              </a:ext>
            </a:extLst>
          </p:cNvPr>
          <p:cNvSpPr>
            <a:spLocks noGrp="1"/>
          </p:cNvSpPr>
          <p:nvPr>
            <p:ph type="body" sz="quarter" idx="16"/>
          </p:nvPr>
        </p:nvSpPr>
        <p:spPr/>
        <p:txBody>
          <a:bodyPr/>
          <a:lstStyle/>
          <a:p>
            <a:r>
              <a:rPr lang="en-AU" dirty="0"/>
              <a:t>HIGHLIGHT 1</a:t>
            </a:r>
          </a:p>
        </p:txBody>
      </p:sp>
      <p:sp>
        <p:nvSpPr>
          <p:cNvPr id="4" name="TextBox 3">
            <a:extLst>
              <a:ext uri="{FF2B5EF4-FFF2-40B4-BE49-F238E27FC236}">
                <a16:creationId xmlns:a16="http://schemas.microsoft.com/office/drawing/2014/main" id="{29B88976-61D9-F90B-32CA-E6DA3D01A14C}"/>
              </a:ext>
            </a:extLst>
          </p:cNvPr>
          <p:cNvSpPr txBox="1"/>
          <p:nvPr/>
        </p:nvSpPr>
        <p:spPr>
          <a:xfrm>
            <a:off x="562641" y="4184856"/>
            <a:ext cx="1545295" cy="276999"/>
          </a:xfrm>
          <a:prstGeom prst="rect">
            <a:avLst/>
          </a:prstGeom>
          <a:noFill/>
        </p:spPr>
        <p:txBody>
          <a:bodyPr wrap="none" lIns="0" tIns="0" rIns="0" bIns="0" rtlCol="0">
            <a:spAutoFit/>
          </a:bodyPr>
          <a:lstStyle/>
          <a:p>
            <a:r>
              <a:rPr lang="en-AU" dirty="0">
                <a:solidFill>
                  <a:schemeClr val="accent6"/>
                </a:solidFill>
              </a:rPr>
              <a:t>Private preview</a:t>
            </a:r>
          </a:p>
        </p:txBody>
      </p:sp>
    </p:spTree>
    <p:extLst>
      <p:ext uri="{BB962C8B-B14F-4D97-AF65-F5344CB8AC3E}">
        <p14:creationId xmlns:p14="http://schemas.microsoft.com/office/powerpoint/2010/main" val="116960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A5CF73-6C69-7D24-B5B2-89C427CE950F}"/>
              </a:ext>
            </a:extLst>
          </p:cNvPr>
          <p:cNvSpPr>
            <a:spLocks noGrp="1"/>
          </p:cNvSpPr>
          <p:nvPr>
            <p:ph type="title"/>
          </p:nvPr>
        </p:nvSpPr>
        <p:spPr>
          <a:xfrm>
            <a:off x="539999" y="430035"/>
            <a:ext cx="3828801" cy="1354217"/>
          </a:xfrm>
        </p:spPr>
        <p:txBody>
          <a:bodyPr/>
          <a:lstStyle/>
          <a:p>
            <a:r>
              <a:rPr lang="en-AU"/>
              <a:t>Dev Box</a:t>
            </a:r>
            <a:br>
              <a:rPr lang="en-AU"/>
            </a:br>
            <a:r>
              <a:rPr lang="en-AU"/>
              <a:t>capabilities</a:t>
            </a:r>
          </a:p>
        </p:txBody>
      </p:sp>
      <p:sp>
        <p:nvSpPr>
          <p:cNvPr id="4" name="TextBox 3">
            <a:extLst>
              <a:ext uri="{FF2B5EF4-FFF2-40B4-BE49-F238E27FC236}">
                <a16:creationId xmlns:a16="http://schemas.microsoft.com/office/drawing/2014/main" id="{181C879F-9D1C-F213-9F54-D8EBBD845177}"/>
              </a:ext>
            </a:extLst>
          </p:cNvPr>
          <p:cNvSpPr txBox="1"/>
          <p:nvPr/>
        </p:nvSpPr>
        <p:spPr>
          <a:xfrm>
            <a:off x="6860310" y="1844029"/>
            <a:ext cx="4069457" cy="369332"/>
          </a:xfrm>
          <a:prstGeom prst="rect">
            <a:avLst/>
          </a:prstGeom>
          <a:noFill/>
          <a:effectLst/>
        </p:spPr>
        <p:txBody>
          <a:bodyPr wrap="square" lIns="0" tIns="0" rIns="0" bIns="0" rtlCol="0" anchor="ctr" anchorCtr="0">
            <a:spAutoFit/>
          </a:bodyPr>
          <a:lstStyle>
            <a:defPPr>
              <a:defRPr lang="en-US"/>
            </a:defPPr>
            <a:lvl2pPr marL="0" lvl="1">
              <a:spcBef>
                <a:spcPts val="1200"/>
              </a:spcBef>
              <a:defRPr sz="2800" spc="-50">
                <a:gradFill>
                  <a:gsLst>
                    <a:gs pos="76506">
                      <a:srgbClr val="FFFFFF"/>
                    </a:gs>
                    <a:gs pos="58434">
                      <a:srgbClr val="FFFFFF"/>
                    </a:gs>
                  </a:gsLst>
                  <a:lin ang="2700000" scaled="1"/>
                </a:gradFill>
              </a:defRPr>
            </a:lvl2pPr>
          </a:lstStyle>
          <a:p>
            <a:pPr defTabSz="914367"/>
            <a:r>
              <a:rPr lang="en-US" sz="2400" spc="-50" dirty="0">
                <a:latin typeface="Segoe UI Semibold"/>
              </a:rPr>
              <a:t>Own your workstation</a:t>
            </a:r>
          </a:p>
        </p:txBody>
      </p:sp>
      <p:sp>
        <p:nvSpPr>
          <p:cNvPr id="5" name="TextBox 4">
            <a:extLst>
              <a:ext uri="{FF2B5EF4-FFF2-40B4-BE49-F238E27FC236}">
                <a16:creationId xmlns:a16="http://schemas.microsoft.com/office/drawing/2014/main" id="{16138EDF-BAC2-3744-0D4A-851A7C662BCD}"/>
              </a:ext>
            </a:extLst>
          </p:cNvPr>
          <p:cNvSpPr txBox="1"/>
          <p:nvPr/>
        </p:nvSpPr>
        <p:spPr>
          <a:xfrm>
            <a:off x="6860310" y="2901924"/>
            <a:ext cx="4992947" cy="369332"/>
          </a:xfrm>
          <a:prstGeom prst="rect">
            <a:avLst/>
          </a:prstGeom>
          <a:noFill/>
          <a:effectLst/>
        </p:spPr>
        <p:txBody>
          <a:bodyPr wrap="square" lIns="0" tIns="0" rIns="0" bIns="0" rtlCol="0" anchor="ctr" anchorCtr="0">
            <a:spAutoFit/>
          </a:bodyPr>
          <a:lstStyle>
            <a:defPPr>
              <a:defRPr lang="en-US"/>
            </a:defPPr>
            <a:lvl2pPr marL="0" lvl="1">
              <a:spcBef>
                <a:spcPts val="1200"/>
              </a:spcBef>
              <a:defRPr sz="2800" spc="-50">
                <a:gradFill>
                  <a:gsLst>
                    <a:gs pos="76506">
                      <a:srgbClr val="FFFFFF"/>
                    </a:gs>
                    <a:gs pos="58434">
                      <a:srgbClr val="FFFFFF"/>
                    </a:gs>
                  </a:gsLst>
                  <a:lin ang="2700000" scaled="1"/>
                </a:gradFill>
              </a:defRPr>
            </a:lvl2pPr>
          </a:lstStyle>
          <a:p>
            <a:pPr defTabSz="914367"/>
            <a:r>
              <a:rPr lang="en-US" sz="2400" spc="-50" dirty="0">
                <a:latin typeface="Segoe UI Semibold"/>
              </a:rPr>
              <a:t>Any tool and any workload</a:t>
            </a:r>
          </a:p>
        </p:txBody>
      </p:sp>
      <p:sp>
        <p:nvSpPr>
          <p:cNvPr id="6" name="TextBox 5">
            <a:extLst>
              <a:ext uri="{FF2B5EF4-FFF2-40B4-BE49-F238E27FC236}">
                <a16:creationId xmlns:a16="http://schemas.microsoft.com/office/drawing/2014/main" id="{0A9CD4E2-429B-9A92-878A-755CEA43A620}"/>
              </a:ext>
            </a:extLst>
          </p:cNvPr>
          <p:cNvSpPr txBox="1"/>
          <p:nvPr/>
        </p:nvSpPr>
        <p:spPr>
          <a:xfrm>
            <a:off x="6860310" y="3959819"/>
            <a:ext cx="4069457" cy="369332"/>
          </a:xfrm>
          <a:prstGeom prst="rect">
            <a:avLst/>
          </a:prstGeom>
          <a:noFill/>
          <a:effectLst/>
        </p:spPr>
        <p:txBody>
          <a:bodyPr wrap="square" lIns="0" tIns="0" rIns="0" bIns="0" rtlCol="0" anchor="ctr" anchorCtr="0">
            <a:spAutoFit/>
          </a:bodyPr>
          <a:lstStyle>
            <a:defPPr>
              <a:defRPr lang="en-US"/>
            </a:defPPr>
            <a:lvl2pPr marL="0" lvl="1">
              <a:spcBef>
                <a:spcPts val="1200"/>
              </a:spcBef>
              <a:defRPr sz="2800" spc="-50">
                <a:gradFill>
                  <a:gsLst>
                    <a:gs pos="76506">
                      <a:srgbClr val="FFFFFF"/>
                    </a:gs>
                    <a:gs pos="58434">
                      <a:srgbClr val="FFFFFF"/>
                    </a:gs>
                  </a:gsLst>
                  <a:lin ang="2700000" scaled="1"/>
                </a:gradFill>
              </a:defRPr>
            </a:lvl2pPr>
          </a:lstStyle>
          <a:p>
            <a:pPr defTabSz="914367"/>
            <a:r>
              <a:rPr lang="en-US" sz="2400" spc="-50">
                <a:latin typeface="Segoe UI Semibold"/>
              </a:rPr>
              <a:t>Deploy on any device</a:t>
            </a:r>
          </a:p>
        </p:txBody>
      </p:sp>
      <p:cxnSp>
        <p:nvCxnSpPr>
          <p:cNvPr id="7" name="Straight Connector 6" descr="line">
            <a:extLst>
              <a:ext uri="{FF2B5EF4-FFF2-40B4-BE49-F238E27FC236}">
                <a16:creationId xmlns:a16="http://schemas.microsoft.com/office/drawing/2014/main" id="{C50BB78D-FB28-B3BB-0FAA-CEFCFBBD7B04}"/>
              </a:ext>
            </a:extLst>
          </p:cNvPr>
          <p:cNvCxnSpPr>
            <a:cxnSpLocks/>
          </p:cNvCxnSpPr>
          <p:nvPr/>
        </p:nvCxnSpPr>
        <p:spPr>
          <a:xfrm>
            <a:off x="5959550" y="3615538"/>
            <a:ext cx="5107454" cy="0"/>
          </a:xfrm>
          <a:prstGeom prst="line">
            <a:avLst/>
          </a:prstGeom>
          <a:noFill/>
          <a:ln w="9525" cap="flat" cmpd="sng" algn="ctr">
            <a:solidFill>
              <a:schemeClr val="bg1">
                <a:lumMod val="65000"/>
              </a:schemeClr>
            </a:solidFill>
            <a:prstDash val="solid"/>
            <a:headEnd type="none" w="lg" len="med"/>
            <a:tailEnd type="none" w="lg" len="med"/>
          </a:ln>
          <a:effectLst/>
        </p:spPr>
      </p:cxnSp>
      <p:cxnSp>
        <p:nvCxnSpPr>
          <p:cNvPr id="8" name="Straight Connector 7" descr="line">
            <a:extLst>
              <a:ext uri="{FF2B5EF4-FFF2-40B4-BE49-F238E27FC236}">
                <a16:creationId xmlns:a16="http://schemas.microsoft.com/office/drawing/2014/main" id="{DC9D0BA4-FF64-555A-8384-D2FA5EE70A46}"/>
              </a:ext>
            </a:extLst>
          </p:cNvPr>
          <p:cNvCxnSpPr>
            <a:cxnSpLocks/>
          </p:cNvCxnSpPr>
          <p:nvPr/>
        </p:nvCxnSpPr>
        <p:spPr>
          <a:xfrm>
            <a:off x="5959550" y="2557643"/>
            <a:ext cx="5107454" cy="0"/>
          </a:xfrm>
          <a:prstGeom prst="line">
            <a:avLst/>
          </a:prstGeom>
          <a:noFill/>
          <a:ln w="9525" cap="flat" cmpd="sng" algn="ctr">
            <a:solidFill>
              <a:schemeClr val="bg1">
                <a:lumMod val="65000"/>
              </a:schemeClr>
            </a:solidFill>
            <a:prstDash val="solid"/>
            <a:headEnd type="none" w="lg" len="med"/>
            <a:tailEnd type="none" w="lg" len="med"/>
          </a:ln>
          <a:effectLst/>
        </p:spPr>
      </p:cxnSp>
      <p:grpSp>
        <p:nvGrpSpPr>
          <p:cNvPr id="10" name="Group 9" descr="icon">
            <a:extLst>
              <a:ext uri="{FF2B5EF4-FFF2-40B4-BE49-F238E27FC236}">
                <a16:creationId xmlns:a16="http://schemas.microsoft.com/office/drawing/2014/main" id="{AF0191A4-75BB-F658-6CA6-CFB2242D7B87}"/>
              </a:ext>
            </a:extLst>
          </p:cNvPr>
          <p:cNvGrpSpPr/>
          <p:nvPr/>
        </p:nvGrpSpPr>
        <p:grpSpPr>
          <a:xfrm>
            <a:off x="5970637" y="3958954"/>
            <a:ext cx="644382" cy="479081"/>
            <a:chOff x="6801501" y="4654279"/>
            <a:chExt cx="644382" cy="479081"/>
          </a:xfrm>
        </p:grpSpPr>
        <p:grpSp>
          <p:nvGrpSpPr>
            <p:cNvPr id="11" name="Group 10">
              <a:extLst>
                <a:ext uri="{FF2B5EF4-FFF2-40B4-BE49-F238E27FC236}">
                  <a16:creationId xmlns:a16="http://schemas.microsoft.com/office/drawing/2014/main" id="{B9DA7AF0-D37E-8B77-EF47-9B7AA6B1C5B9}"/>
                </a:ext>
              </a:extLst>
            </p:cNvPr>
            <p:cNvGrpSpPr/>
            <p:nvPr/>
          </p:nvGrpSpPr>
          <p:grpSpPr>
            <a:xfrm>
              <a:off x="7303485" y="4926364"/>
              <a:ext cx="128179" cy="206996"/>
              <a:chOff x="5205323" y="5714024"/>
              <a:chExt cx="193845" cy="313039"/>
            </a:xfrm>
          </p:grpSpPr>
          <p:sp>
            <p:nvSpPr>
              <p:cNvPr id="17" name="Rounded Rectangle 28">
                <a:extLst>
                  <a:ext uri="{FF2B5EF4-FFF2-40B4-BE49-F238E27FC236}">
                    <a16:creationId xmlns:a16="http://schemas.microsoft.com/office/drawing/2014/main" id="{1587F715-6287-6C6A-A888-B67927BED356}"/>
                  </a:ext>
                </a:extLst>
              </p:cNvPr>
              <p:cNvSpPr/>
              <p:nvPr/>
            </p:nvSpPr>
            <p:spPr bwMode="auto">
              <a:xfrm>
                <a:off x="5205323" y="5714024"/>
                <a:ext cx="193845" cy="313039"/>
              </a:xfrm>
              <a:prstGeom prst="roundRect">
                <a:avLst/>
              </a:pr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18" name="Rectangle 17">
                <a:extLst>
                  <a:ext uri="{FF2B5EF4-FFF2-40B4-BE49-F238E27FC236}">
                    <a16:creationId xmlns:a16="http://schemas.microsoft.com/office/drawing/2014/main" id="{EE0E9AC5-56C3-D80D-3E8A-779627DF51F1}"/>
                  </a:ext>
                </a:extLst>
              </p:cNvPr>
              <p:cNvSpPr/>
              <p:nvPr/>
            </p:nvSpPr>
            <p:spPr bwMode="auto">
              <a:xfrm>
                <a:off x="5279674" y="5945922"/>
                <a:ext cx="45144" cy="45144"/>
              </a:xfrm>
              <a:prstGeom prst="rect">
                <a:avLst/>
              </a:prstGeom>
              <a:solidFill>
                <a:srgbClr val="50E6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grpSp>
        <p:sp>
          <p:nvSpPr>
            <p:cNvPr id="12" name="Freeform 50">
              <a:extLst>
                <a:ext uri="{FF2B5EF4-FFF2-40B4-BE49-F238E27FC236}">
                  <a16:creationId xmlns:a16="http://schemas.microsoft.com/office/drawing/2014/main" id="{05848701-4438-D02D-5A3B-926B34A2FB15}"/>
                </a:ext>
              </a:extLst>
            </p:cNvPr>
            <p:cNvSpPr/>
            <p:nvPr/>
          </p:nvSpPr>
          <p:spPr bwMode="auto">
            <a:xfrm>
              <a:off x="6801501" y="4777849"/>
              <a:ext cx="461488" cy="331638"/>
            </a:xfrm>
            <a:custGeom>
              <a:avLst/>
              <a:gdLst>
                <a:gd name="connsiteX0" fmla="*/ 0 w 461488"/>
                <a:gd name="connsiteY0" fmla="*/ 0 h 331638"/>
                <a:gd name="connsiteX1" fmla="*/ 461488 w 461488"/>
                <a:gd name="connsiteY1" fmla="*/ 0 h 331638"/>
                <a:gd name="connsiteX2" fmla="*/ 461488 w 461488"/>
                <a:gd name="connsiteY2" fmla="*/ 272098 h 331638"/>
                <a:gd name="connsiteX3" fmla="*/ 252316 w 461488"/>
                <a:gd name="connsiteY3" fmla="*/ 272098 h 331638"/>
                <a:gd name="connsiteX4" fmla="*/ 252316 w 461488"/>
                <a:gd name="connsiteY4" fmla="*/ 313337 h 331638"/>
                <a:gd name="connsiteX5" fmla="*/ 309267 w 461488"/>
                <a:gd name="connsiteY5" fmla="*/ 313337 h 331638"/>
                <a:gd name="connsiteX6" fmla="*/ 309267 w 461488"/>
                <a:gd name="connsiteY6" fmla="*/ 331638 h 331638"/>
                <a:gd name="connsiteX7" fmla="*/ 152217 w 461488"/>
                <a:gd name="connsiteY7" fmla="*/ 331638 h 331638"/>
                <a:gd name="connsiteX8" fmla="*/ 152217 w 461488"/>
                <a:gd name="connsiteY8" fmla="*/ 313337 h 331638"/>
                <a:gd name="connsiteX9" fmla="*/ 209165 w 461488"/>
                <a:gd name="connsiteY9" fmla="*/ 313337 h 331638"/>
                <a:gd name="connsiteX10" fmla="*/ 209165 w 461488"/>
                <a:gd name="connsiteY10" fmla="*/ 272098 h 331638"/>
                <a:gd name="connsiteX11" fmla="*/ 0 w 461488"/>
                <a:gd name="connsiteY11" fmla="*/ 272098 h 33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488" h="331638">
                  <a:moveTo>
                    <a:pt x="0" y="0"/>
                  </a:moveTo>
                  <a:lnTo>
                    <a:pt x="461488" y="0"/>
                  </a:lnTo>
                  <a:lnTo>
                    <a:pt x="461488" y="272098"/>
                  </a:lnTo>
                  <a:lnTo>
                    <a:pt x="252316" y="272098"/>
                  </a:lnTo>
                  <a:lnTo>
                    <a:pt x="252316" y="313337"/>
                  </a:lnTo>
                  <a:lnTo>
                    <a:pt x="309267" y="313337"/>
                  </a:lnTo>
                  <a:lnTo>
                    <a:pt x="309267" y="331638"/>
                  </a:lnTo>
                  <a:lnTo>
                    <a:pt x="152217" y="331638"/>
                  </a:lnTo>
                  <a:lnTo>
                    <a:pt x="152217" y="313337"/>
                  </a:lnTo>
                  <a:lnTo>
                    <a:pt x="209165" y="313337"/>
                  </a:lnTo>
                  <a:lnTo>
                    <a:pt x="209165" y="272098"/>
                  </a:lnTo>
                  <a:lnTo>
                    <a:pt x="0" y="272098"/>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13" name="Rectangle 12">
              <a:extLst>
                <a:ext uri="{FF2B5EF4-FFF2-40B4-BE49-F238E27FC236}">
                  <a16:creationId xmlns:a16="http://schemas.microsoft.com/office/drawing/2014/main" id="{D33D5D2B-C65B-3C9E-6881-D86444DC05F3}"/>
                </a:ext>
              </a:extLst>
            </p:cNvPr>
            <p:cNvSpPr/>
            <p:nvPr/>
          </p:nvSpPr>
          <p:spPr bwMode="auto">
            <a:xfrm>
              <a:off x="6801502" y="4777849"/>
              <a:ext cx="461487" cy="240975"/>
            </a:xfrm>
            <a:prstGeom prst="rect">
              <a:avLst/>
            </a:prstGeom>
            <a:solidFill>
              <a:srgbClr val="50E6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err="1">
                <a:ln>
                  <a:noFill/>
                </a:ln>
                <a:effectLst/>
                <a:uLnTx/>
                <a:uFillTx/>
                <a:latin typeface="Segoe UI"/>
                <a:ea typeface="+mn-ea"/>
                <a:cs typeface="+mn-cs"/>
              </a:endParaRPr>
            </a:p>
          </p:txBody>
        </p:sp>
        <p:grpSp>
          <p:nvGrpSpPr>
            <p:cNvPr id="14" name="Group 13">
              <a:extLst>
                <a:ext uri="{FF2B5EF4-FFF2-40B4-BE49-F238E27FC236}">
                  <a16:creationId xmlns:a16="http://schemas.microsoft.com/office/drawing/2014/main" id="{EAF0730E-A297-6218-1B6E-617893D6C101}"/>
                </a:ext>
              </a:extLst>
            </p:cNvPr>
            <p:cNvGrpSpPr/>
            <p:nvPr/>
          </p:nvGrpSpPr>
          <p:grpSpPr>
            <a:xfrm>
              <a:off x="7132049" y="4654279"/>
              <a:ext cx="313834" cy="206996"/>
              <a:chOff x="5621391" y="5714024"/>
              <a:chExt cx="474609" cy="313039"/>
            </a:xfrm>
          </p:grpSpPr>
          <p:sp>
            <p:nvSpPr>
              <p:cNvPr id="15" name="Rounded Rectangle 27">
                <a:extLst>
                  <a:ext uri="{FF2B5EF4-FFF2-40B4-BE49-F238E27FC236}">
                    <a16:creationId xmlns:a16="http://schemas.microsoft.com/office/drawing/2014/main" id="{BCD2438C-12EA-1A62-3661-D5AF1BC6C918}"/>
                  </a:ext>
                </a:extLst>
              </p:cNvPr>
              <p:cNvSpPr/>
              <p:nvPr/>
            </p:nvSpPr>
            <p:spPr bwMode="auto">
              <a:xfrm>
                <a:off x="5621391" y="5714024"/>
                <a:ext cx="474609" cy="313039"/>
              </a:xfrm>
              <a:prstGeom prst="roundRect">
                <a:avLst>
                  <a:gd name="adj" fmla="val 12610"/>
                </a:avLst>
              </a:pr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16" name="Rectangle 15">
                <a:extLst>
                  <a:ext uri="{FF2B5EF4-FFF2-40B4-BE49-F238E27FC236}">
                    <a16:creationId xmlns:a16="http://schemas.microsoft.com/office/drawing/2014/main" id="{8D9F758F-580E-1AC3-FD3A-D705ABAC15FB}"/>
                  </a:ext>
                </a:extLst>
              </p:cNvPr>
              <p:cNvSpPr/>
              <p:nvPr/>
            </p:nvSpPr>
            <p:spPr bwMode="auto">
              <a:xfrm>
                <a:off x="5822339" y="5945922"/>
                <a:ext cx="72704" cy="45144"/>
              </a:xfrm>
              <a:prstGeom prst="rect">
                <a:avLst/>
              </a:prstGeom>
              <a:solidFill>
                <a:srgbClr val="50E6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grpSp>
      </p:grpSp>
      <p:grpSp>
        <p:nvGrpSpPr>
          <p:cNvPr id="19" name="Group 18" descr="icon">
            <a:extLst>
              <a:ext uri="{FF2B5EF4-FFF2-40B4-BE49-F238E27FC236}">
                <a16:creationId xmlns:a16="http://schemas.microsoft.com/office/drawing/2014/main" id="{B7C29D3D-2916-4194-211C-C89226A0EDB1}"/>
              </a:ext>
            </a:extLst>
          </p:cNvPr>
          <p:cNvGrpSpPr/>
          <p:nvPr/>
        </p:nvGrpSpPr>
        <p:grpSpPr>
          <a:xfrm>
            <a:off x="5954978" y="1837148"/>
            <a:ext cx="675701" cy="417805"/>
            <a:chOff x="6752463" y="2532473"/>
            <a:chExt cx="675701" cy="417805"/>
          </a:xfrm>
        </p:grpSpPr>
        <p:sp>
          <p:nvSpPr>
            <p:cNvPr id="20" name="Freeform 47">
              <a:extLst>
                <a:ext uri="{FF2B5EF4-FFF2-40B4-BE49-F238E27FC236}">
                  <a16:creationId xmlns:a16="http://schemas.microsoft.com/office/drawing/2014/main" id="{E2C53B26-7302-D258-C4A2-2BC4D12A1FDE}"/>
                </a:ext>
              </a:extLst>
            </p:cNvPr>
            <p:cNvSpPr/>
            <p:nvPr/>
          </p:nvSpPr>
          <p:spPr bwMode="auto">
            <a:xfrm>
              <a:off x="6967559" y="2532473"/>
              <a:ext cx="460595" cy="386821"/>
            </a:xfrm>
            <a:custGeom>
              <a:avLst/>
              <a:gdLst>
                <a:gd name="connsiteX0" fmla="*/ 0 w 460595"/>
                <a:gd name="connsiteY0" fmla="*/ 0 h 386821"/>
                <a:gd name="connsiteX1" fmla="*/ 460595 w 460595"/>
                <a:gd name="connsiteY1" fmla="*/ 0 h 386821"/>
                <a:gd name="connsiteX2" fmla="*/ 460595 w 460595"/>
                <a:gd name="connsiteY2" fmla="*/ 317374 h 386821"/>
                <a:gd name="connsiteX3" fmla="*/ 255460 w 460595"/>
                <a:gd name="connsiteY3" fmla="*/ 317374 h 386821"/>
                <a:gd name="connsiteX4" fmla="*/ 255460 w 460595"/>
                <a:gd name="connsiteY4" fmla="*/ 365475 h 386821"/>
                <a:gd name="connsiteX5" fmla="*/ 321886 w 460595"/>
                <a:gd name="connsiteY5" fmla="*/ 365475 h 386821"/>
                <a:gd name="connsiteX6" fmla="*/ 321886 w 460595"/>
                <a:gd name="connsiteY6" fmla="*/ 386821 h 386821"/>
                <a:gd name="connsiteX7" fmla="*/ 138704 w 460595"/>
                <a:gd name="connsiteY7" fmla="*/ 386821 h 386821"/>
                <a:gd name="connsiteX8" fmla="*/ 138704 w 460595"/>
                <a:gd name="connsiteY8" fmla="*/ 365475 h 386821"/>
                <a:gd name="connsiteX9" fmla="*/ 205129 w 460595"/>
                <a:gd name="connsiteY9" fmla="*/ 365475 h 386821"/>
                <a:gd name="connsiteX10" fmla="*/ 205129 w 460595"/>
                <a:gd name="connsiteY10" fmla="*/ 317374 h 386821"/>
                <a:gd name="connsiteX11" fmla="*/ 0 w 460595"/>
                <a:gd name="connsiteY11" fmla="*/ 317374 h 38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595" h="386821">
                  <a:moveTo>
                    <a:pt x="0" y="0"/>
                  </a:moveTo>
                  <a:lnTo>
                    <a:pt x="460595" y="0"/>
                  </a:lnTo>
                  <a:lnTo>
                    <a:pt x="460595" y="317374"/>
                  </a:lnTo>
                  <a:lnTo>
                    <a:pt x="255460" y="317374"/>
                  </a:lnTo>
                  <a:lnTo>
                    <a:pt x="255460" y="365475"/>
                  </a:lnTo>
                  <a:lnTo>
                    <a:pt x="321886" y="365475"/>
                  </a:lnTo>
                  <a:lnTo>
                    <a:pt x="321886" y="386821"/>
                  </a:lnTo>
                  <a:lnTo>
                    <a:pt x="138704" y="386821"/>
                  </a:lnTo>
                  <a:lnTo>
                    <a:pt x="138704" y="365475"/>
                  </a:lnTo>
                  <a:lnTo>
                    <a:pt x="205129" y="365475"/>
                  </a:lnTo>
                  <a:lnTo>
                    <a:pt x="205129" y="317374"/>
                  </a:lnTo>
                  <a:lnTo>
                    <a:pt x="0" y="317374"/>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21" name="Rectangle 20">
              <a:extLst>
                <a:ext uri="{FF2B5EF4-FFF2-40B4-BE49-F238E27FC236}">
                  <a16:creationId xmlns:a16="http://schemas.microsoft.com/office/drawing/2014/main" id="{A3AA1ADB-17BE-A532-03D3-B486D3D43312}"/>
                </a:ext>
              </a:extLst>
            </p:cNvPr>
            <p:cNvSpPr/>
            <p:nvPr/>
          </p:nvSpPr>
          <p:spPr bwMode="auto">
            <a:xfrm>
              <a:off x="6967569" y="2532473"/>
              <a:ext cx="460595" cy="281072"/>
            </a:xfrm>
            <a:prstGeom prst="rect">
              <a:avLst/>
            </a:prstGeom>
            <a:solidFill>
              <a:srgbClr val="50E6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err="1">
                <a:ln>
                  <a:noFill/>
                </a:ln>
                <a:effectLst/>
                <a:uLnTx/>
                <a:uFillTx/>
                <a:latin typeface="Segoe UI"/>
                <a:ea typeface="+mn-ea"/>
                <a:cs typeface="+mn-cs"/>
              </a:endParaRPr>
            </a:p>
          </p:txBody>
        </p:sp>
        <p:grpSp>
          <p:nvGrpSpPr>
            <p:cNvPr id="22" name="person" descr="person">
              <a:extLst>
                <a:ext uri="{FF2B5EF4-FFF2-40B4-BE49-F238E27FC236}">
                  <a16:creationId xmlns:a16="http://schemas.microsoft.com/office/drawing/2014/main" id="{A2953174-45D4-30D8-F17D-603BAB82B79D}"/>
                </a:ext>
              </a:extLst>
            </p:cNvPr>
            <p:cNvGrpSpPr/>
            <p:nvPr/>
          </p:nvGrpSpPr>
          <p:grpSpPr>
            <a:xfrm>
              <a:off x="6752463" y="2572457"/>
              <a:ext cx="329736" cy="377821"/>
              <a:chOff x="5509429" y="3371441"/>
              <a:chExt cx="233375" cy="267410"/>
            </a:xfrm>
          </p:grpSpPr>
          <p:sp>
            <p:nvSpPr>
              <p:cNvPr id="23" name="Freeform: Shape 209">
                <a:extLst>
                  <a:ext uri="{FF2B5EF4-FFF2-40B4-BE49-F238E27FC236}">
                    <a16:creationId xmlns:a16="http://schemas.microsoft.com/office/drawing/2014/main" id="{22970802-7EE2-1F16-9ACE-477648667019}"/>
                  </a:ext>
                </a:extLst>
              </p:cNvPr>
              <p:cNvSpPr/>
              <p:nvPr/>
            </p:nvSpPr>
            <p:spPr>
              <a:xfrm>
                <a:off x="5562135" y="3371441"/>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sp>
            <p:nvSpPr>
              <p:cNvPr id="24" name="Freeform: Shape 210">
                <a:extLst>
                  <a:ext uri="{FF2B5EF4-FFF2-40B4-BE49-F238E27FC236}">
                    <a16:creationId xmlns:a16="http://schemas.microsoft.com/office/drawing/2014/main" id="{A72F8C8F-069C-2025-7A3F-349BDF5519DE}"/>
                  </a:ext>
                </a:extLst>
              </p:cNvPr>
              <p:cNvSpPr/>
              <p:nvPr/>
            </p:nvSpPr>
            <p:spPr>
              <a:xfrm>
                <a:off x="5509429" y="3506944"/>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grpSp>
      </p:grpSp>
      <p:grpSp>
        <p:nvGrpSpPr>
          <p:cNvPr id="25" name="engineer" descr="engineer, assistance">
            <a:extLst>
              <a:ext uri="{FF2B5EF4-FFF2-40B4-BE49-F238E27FC236}">
                <a16:creationId xmlns:a16="http://schemas.microsoft.com/office/drawing/2014/main" id="{40257693-BB2E-02AA-36FD-A4DAD6923A03}"/>
              </a:ext>
            </a:extLst>
          </p:cNvPr>
          <p:cNvGrpSpPr/>
          <p:nvPr/>
        </p:nvGrpSpPr>
        <p:grpSpPr>
          <a:xfrm>
            <a:off x="6003979" y="2792332"/>
            <a:ext cx="577698" cy="577694"/>
            <a:chOff x="6339155" y="5746544"/>
            <a:chExt cx="435026" cy="435024"/>
          </a:xfrm>
        </p:grpSpPr>
        <p:sp>
          <p:nvSpPr>
            <p:cNvPr id="26" name="Freeform: Shape 344">
              <a:extLst>
                <a:ext uri="{FF2B5EF4-FFF2-40B4-BE49-F238E27FC236}">
                  <a16:creationId xmlns:a16="http://schemas.microsoft.com/office/drawing/2014/main" id="{525E9C02-127C-6F78-09B1-3021DBE9439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sp>
          <p:nvSpPr>
            <p:cNvPr id="27" name="Freeform: Shape 345">
              <a:extLst>
                <a:ext uri="{FF2B5EF4-FFF2-40B4-BE49-F238E27FC236}">
                  <a16:creationId xmlns:a16="http://schemas.microsoft.com/office/drawing/2014/main" id="{E96C6B99-AFB1-1522-7FB9-3FFFD577FBD5}"/>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grpSp>
    </p:spTree>
    <p:extLst>
      <p:ext uri="{BB962C8B-B14F-4D97-AF65-F5344CB8AC3E}">
        <p14:creationId xmlns:p14="http://schemas.microsoft.com/office/powerpoint/2010/main" val="393187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4.79167E-6 2.96296E-6 L -4.79167E-6 0.03541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3.75E-6 -2.22222E-6 L 3.75E-6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25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42" presetClass="path" presetSubtype="0" decel="100000" fill="hold" nodeType="withEffect">
                                  <p:stCondLst>
                                    <p:cond delay="250"/>
                                  </p:stCondLst>
                                  <p:childTnLst>
                                    <p:animMotion origin="layout" path="M -4.79167E-6 -4.44444E-6 L -4.79167E-6 0.03542 " pathEditMode="relative" rAng="0" ptsTypes="AA">
                                      <p:cBhvr>
                                        <p:cTn id="22" dur="700" spd="-100000" fill="hold"/>
                                        <p:tgtEl>
                                          <p:spTgt spid="25"/>
                                        </p:tgtEl>
                                        <p:attrNameLst>
                                          <p:attrName>ppt_x</p:attrName>
                                          <p:attrName>ppt_y</p:attrName>
                                        </p:attrNameLst>
                                      </p:cBhvr>
                                      <p:rCtr x="0" y="1759"/>
                                    </p:animMotion>
                                  </p:childTnLst>
                                </p:cTn>
                              </p:par>
                              <p:par>
                                <p:cTn id="23" presetID="10" presetClass="entr" presetSubtype="0" fill="hold" grpId="0" nodeType="withEffect">
                                  <p:stCondLst>
                                    <p:cond delay="2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decel="100000" fill="hold" grpId="1" nodeType="withEffect">
                                  <p:stCondLst>
                                    <p:cond delay="250"/>
                                  </p:stCondLst>
                                  <p:childTnLst>
                                    <p:animMotion origin="layout" path="M 3.125E-6 1.11111E-6 L 3.125E-6 0.03542 " pathEditMode="relative" rAng="0" ptsTypes="AA">
                                      <p:cBhvr>
                                        <p:cTn id="27" dur="700" spd="-100000" fill="hold"/>
                                        <p:tgtEl>
                                          <p:spTgt spid="5"/>
                                        </p:tgtEl>
                                        <p:attrNameLst>
                                          <p:attrName>ppt_x</p:attrName>
                                          <p:attrName>ppt_y</p:attrName>
                                        </p:attrNameLst>
                                      </p:cBhvr>
                                      <p:rCtr x="0" y="1759"/>
                                    </p:animMotion>
                                  </p:childTnLst>
                                </p:cTn>
                              </p:par>
                              <p:par>
                                <p:cTn id="28" presetID="10"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42" presetClass="path" presetSubtype="0" decel="100000" fill="hold" grpId="1" nodeType="withEffect">
                                  <p:stCondLst>
                                    <p:cond delay="500"/>
                                  </p:stCondLst>
                                  <p:childTnLst>
                                    <p:animMotion origin="layout" path="M 3.75E-6 4.44444E-6 L 3.75E-6 0.03541 " pathEditMode="relative" rAng="0" ptsTypes="AA">
                                      <p:cBhvr>
                                        <p:cTn id="35" dur="700" spd="-100000" fill="hold"/>
                                        <p:tgtEl>
                                          <p:spTgt spid="6"/>
                                        </p:tgtEl>
                                        <p:attrNameLst>
                                          <p:attrName>ppt_x</p:attrName>
                                          <p:attrName>ppt_y</p:attrName>
                                        </p:attrNameLst>
                                      </p:cBhvr>
                                      <p:rCtr x="0" y="1759"/>
                                    </p:animMotion>
                                  </p:childTnLst>
                                </p:cTn>
                              </p:par>
                              <p:par>
                                <p:cTn id="36" presetID="10" presetClass="entr" presetSubtype="0" fill="hold" nodeType="withEffect">
                                  <p:stCondLst>
                                    <p:cond delay="50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42" presetClass="path" presetSubtype="0" decel="100000" fill="hold" nodeType="withEffect">
                                  <p:stCondLst>
                                    <p:cond delay="500"/>
                                  </p:stCondLst>
                                  <p:childTnLst>
                                    <p:animMotion origin="layout" path="M -4.79167E-6 2.59259E-6 L -4.79167E-6 0.03541 " pathEditMode="relative" rAng="0" ptsTypes="AA">
                                      <p:cBhvr>
                                        <p:cTn id="40"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A5CF73-6C69-7D24-B5B2-89C427CE950F}"/>
              </a:ext>
            </a:extLst>
          </p:cNvPr>
          <p:cNvSpPr>
            <a:spLocks noGrp="1"/>
          </p:cNvSpPr>
          <p:nvPr>
            <p:ph type="title"/>
          </p:nvPr>
        </p:nvSpPr>
        <p:spPr>
          <a:xfrm>
            <a:off x="539999" y="430035"/>
            <a:ext cx="3828801" cy="1354217"/>
          </a:xfrm>
        </p:spPr>
        <p:txBody>
          <a:bodyPr/>
          <a:lstStyle/>
          <a:p>
            <a:r>
              <a:rPr lang="en-AU"/>
              <a:t>Dev Box</a:t>
            </a:r>
            <a:br>
              <a:rPr lang="en-AU"/>
            </a:br>
            <a:r>
              <a:rPr lang="en-AU"/>
              <a:t>capabilities</a:t>
            </a:r>
          </a:p>
        </p:txBody>
      </p:sp>
      <p:sp>
        <p:nvSpPr>
          <p:cNvPr id="52" name="TextBox 51">
            <a:extLst>
              <a:ext uri="{FF2B5EF4-FFF2-40B4-BE49-F238E27FC236}">
                <a16:creationId xmlns:a16="http://schemas.microsoft.com/office/drawing/2014/main" id="{BBEC6D61-1C54-52EC-FA95-7F388EF77D4C}"/>
              </a:ext>
            </a:extLst>
          </p:cNvPr>
          <p:cNvSpPr txBox="1"/>
          <p:nvPr/>
        </p:nvSpPr>
        <p:spPr>
          <a:xfrm>
            <a:off x="6645559" y="4697595"/>
            <a:ext cx="4069457" cy="246221"/>
          </a:xfrm>
          <a:prstGeom prst="rect">
            <a:avLst/>
          </a:prstGeom>
          <a:noFill/>
          <a:effectLst/>
        </p:spPr>
        <p:txBody>
          <a:bodyPr wrap="square" lIns="0" tIns="0" rIns="0" bIns="0" rtlCol="0" anchor="ctr" anchorCtr="0">
            <a:spAutoFit/>
          </a:bodyPr>
          <a:lstStyle>
            <a:defPPr>
              <a:defRPr lang="en-US"/>
            </a:defPPr>
            <a:lvl2pPr marL="0" lvl="1">
              <a:spcBef>
                <a:spcPts val="1200"/>
              </a:spcBef>
              <a:defRPr sz="2800" spc="-50">
                <a:gradFill>
                  <a:gsLst>
                    <a:gs pos="76506">
                      <a:srgbClr val="FFFFFF"/>
                    </a:gs>
                    <a:gs pos="58434">
                      <a:srgbClr val="FFFFFF"/>
                    </a:gs>
                  </a:gsLst>
                  <a:lin ang="2700000" scaled="1"/>
                </a:gradFill>
              </a:defRPr>
            </a:lvl2pPr>
          </a:lstStyle>
          <a:p>
            <a:r>
              <a:rPr lang="en-US" sz="1600" b="1" spc="-50">
                <a:solidFill>
                  <a:schemeClr val="bg1">
                    <a:lumMod val="75000"/>
                  </a:schemeClr>
                </a:solidFill>
              </a:rPr>
              <a:t>Deploy on any device</a:t>
            </a:r>
          </a:p>
        </p:txBody>
      </p:sp>
      <p:cxnSp>
        <p:nvCxnSpPr>
          <p:cNvPr id="53" name="Straight Connector 52" descr="line">
            <a:extLst>
              <a:ext uri="{FF2B5EF4-FFF2-40B4-BE49-F238E27FC236}">
                <a16:creationId xmlns:a16="http://schemas.microsoft.com/office/drawing/2014/main" id="{EC46F52E-C595-CC1E-FBC3-FBBBE3A429ED}"/>
              </a:ext>
            </a:extLst>
          </p:cNvPr>
          <p:cNvCxnSpPr>
            <a:cxnSpLocks/>
          </p:cNvCxnSpPr>
          <p:nvPr/>
        </p:nvCxnSpPr>
        <p:spPr>
          <a:xfrm>
            <a:off x="5914198" y="4506927"/>
            <a:ext cx="5107454"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D12C8A8-CCC8-D3D3-FA16-866B4C96CE1A}"/>
              </a:ext>
            </a:extLst>
          </p:cNvPr>
          <p:cNvSpPr txBox="1"/>
          <p:nvPr/>
        </p:nvSpPr>
        <p:spPr>
          <a:xfrm>
            <a:off x="5890816" y="2234275"/>
            <a:ext cx="4571528" cy="1231106"/>
          </a:xfrm>
          <a:prstGeom prst="rect">
            <a:avLst/>
          </a:prstGeom>
          <a:noFill/>
          <a:effectLst/>
        </p:spPr>
        <p:txBody>
          <a:bodyPr wrap="square" lIns="0" tIns="0" rIns="0" bIns="0" rtlCol="0" anchor="t" anchorCtr="0">
            <a:spAutoFit/>
          </a:bodyPr>
          <a:lstStyle>
            <a:defPPr>
              <a:defRPr lang="en-US"/>
            </a:defPPr>
            <a:lvl1pPr marL="230188" indent="-230188">
              <a:spcBef>
                <a:spcPts val="1200"/>
              </a:spcBef>
              <a:buFont typeface="Arial" panose="020B0604020202020204" pitchFamily="34" charset="0"/>
              <a:buChar char="•"/>
              <a:defRPr sz="2000" spc="-10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stStyle>
          <a:p>
            <a:pPr marL="0" indent="0">
              <a:buNone/>
            </a:pPr>
            <a:r>
              <a:rPr lang="en-US" dirty="0">
                <a:solidFill>
                  <a:schemeClr val="tx1"/>
                </a:solidFill>
              </a:rPr>
              <a:t>Self-service Dev Box lifecycle management</a:t>
            </a:r>
          </a:p>
          <a:p>
            <a:pPr marL="0" indent="0">
              <a:buNone/>
            </a:pPr>
            <a:r>
              <a:rPr lang="en-US" dirty="0">
                <a:solidFill>
                  <a:schemeClr val="tx1"/>
                </a:solidFill>
              </a:rPr>
              <a:t>Ready-to-code with task-focused images</a:t>
            </a:r>
          </a:p>
          <a:p>
            <a:pPr marL="0" indent="0">
              <a:buNone/>
            </a:pPr>
            <a:r>
              <a:rPr lang="en-US" dirty="0">
                <a:solidFill>
                  <a:schemeClr val="tx1"/>
                </a:solidFill>
              </a:rPr>
              <a:t>Dev Box hibernation and easy restart</a:t>
            </a:r>
          </a:p>
        </p:txBody>
      </p:sp>
      <p:sp>
        <p:nvSpPr>
          <p:cNvPr id="55" name="TextBox 54">
            <a:extLst>
              <a:ext uri="{FF2B5EF4-FFF2-40B4-BE49-F238E27FC236}">
                <a16:creationId xmlns:a16="http://schemas.microsoft.com/office/drawing/2014/main" id="{133627C7-DACC-05A2-6F40-136FB849E93E}"/>
              </a:ext>
            </a:extLst>
          </p:cNvPr>
          <p:cNvSpPr txBox="1"/>
          <p:nvPr/>
        </p:nvSpPr>
        <p:spPr>
          <a:xfrm>
            <a:off x="6797587" y="1561389"/>
            <a:ext cx="4992947" cy="369332"/>
          </a:xfrm>
          <a:prstGeom prst="rect">
            <a:avLst/>
          </a:prstGeom>
          <a:noFill/>
          <a:effectLst/>
        </p:spPr>
        <p:txBody>
          <a:bodyPr wrap="square" lIns="0" tIns="0" rIns="0" bIns="0" rtlCol="0" anchor="ctr" anchorCtr="0">
            <a:spAutoFit/>
          </a:bodyPr>
          <a:lstStyle>
            <a:defPPr>
              <a:defRPr lang="en-US"/>
            </a:defPPr>
            <a:lvl1pPr defTabSz="914367">
              <a:defRPr sz="2400" spc="-50">
                <a:latin typeface="Segoe UI Semibold"/>
              </a:defRPr>
            </a:lvl1pPr>
            <a:lvl2pPr marL="0" lvl="1">
              <a:spcBef>
                <a:spcPts val="1200"/>
              </a:spcBef>
              <a:defRPr sz="2800" spc="-50">
                <a:gradFill>
                  <a:gsLst>
                    <a:gs pos="76506">
                      <a:srgbClr val="FFFFFF"/>
                    </a:gs>
                    <a:gs pos="58434">
                      <a:srgbClr val="FFFFFF"/>
                    </a:gs>
                  </a:gsLst>
                  <a:lin ang="2700000" scaled="1"/>
                </a:gradFill>
              </a:defRPr>
            </a:lvl2pPr>
          </a:lstStyle>
          <a:p>
            <a:r>
              <a:rPr lang="en-US" dirty="0"/>
              <a:t>Own your workstation</a:t>
            </a:r>
          </a:p>
        </p:txBody>
      </p:sp>
      <p:sp>
        <p:nvSpPr>
          <p:cNvPr id="56" name="TextBox 55">
            <a:extLst>
              <a:ext uri="{FF2B5EF4-FFF2-40B4-BE49-F238E27FC236}">
                <a16:creationId xmlns:a16="http://schemas.microsoft.com/office/drawing/2014/main" id="{38A4DC79-CED7-5815-0AD1-8411E9BD60D5}"/>
              </a:ext>
            </a:extLst>
          </p:cNvPr>
          <p:cNvSpPr txBox="1"/>
          <p:nvPr/>
        </p:nvSpPr>
        <p:spPr>
          <a:xfrm>
            <a:off x="6645559" y="4070039"/>
            <a:ext cx="4069457" cy="246221"/>
          </a:xfrm>
          <a:prstGeom prst="rect">
            <a:avLst/>
          </a:prstGeom>
          <a:noFill/>
          <a:effectLst/>
        </p:spPr>
        <p:txBody>
          <a:bodyPr wrap="square" lIns="0" tIns="0" rIns="0" bIns="0" rtlCol="0" anchor="ctr" anchorCtr="0">
            <a:spAutoFit/>
          </a:bodyPr>
          <a:lstStyle>
            <a:defPPr>
              <a:defRPr lang="en-US"/>
            </a:defPPr>
            <a:lvl2pPr marL="0" lvl="1">
              <a:spcBef>
                <a:spcPts val="1200"/>
              </a:spcBef>
              <a:defRPr sz="2800" spc="-50">
                <a:gradFill>
                  <a:gsLst>
                    <a:gs pos="76506">
                      <a:srgbClr val="FFFFFF"/>
                    </a:gs>
                    <a:gs pos="58434">
                      <a:srgbClr val="FFFFFF"/>
                    </a:gs>
                  </a:gsLst>
                  <a:lin ang="2700000" scaled="1"/>
                </a:gradFill>
              </a:defRPr>
            </a:lvl2pPr>
          </a:lstStyle>
          <a:p>
            <a:r>
              <a:rPr lang="en-US" sz="1600" b="1" spc="-50" dirty="0">
                <a:solidFill>
                  <a:schemeClr val="bg1">
                    <a:lumMod val="75000"/>
                  </a:schemeClr>
                </a:solidFill>
              </a:rPr>
              <a:t>Any tool and any workload</a:t>
            </a:r>
          </a:p>
        </p:txBody>
      </p:sp>
      <p:cxnSp>
        <p:nvCxnSpPr>
          <p:cNvPr id="57" name="Straight Connector 56" descr="line">
            <a:extLst>
              <a:ext uri="{FF2B5EF4-FFF2-40B4-BE49-F238E27FC236}">
                <a16:creationId xmlns:a16="http://schemas.microsoft.com/office/drawing/2014/main" id="{24965F6C-E0A1-335F-E21E-ED7858878667}"/>
              </a:ext>
            </a:extLst>
          </p:cNvPr>
          <p:cNvCxnSpPr>
            <a:cxnSpLocks/>
          </p:cNvCxnSpPr>
          <p:nvPr/>
        </p:nvCxnSpPr>
        <p:spPr>
          <a:xfrm>
            <a:off x="5914198" y="3879372"/>
            <a:ext cx="5107454"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descr="icon">
            <a:extLst>
              <a:ext uri="{FF2B5EF4-FFF2-40B4-BE49-F238E27FC236}">
                <a16:creationId xmlns:a16="http://schemas.microsoft.com/office/drawing/2014/main" id="{87F8E23B-462E-5439-1783-96B1DCE05770}"/>
              </a:ext>
            </a:extLst>
          </p:cNvPr>
          <p:cNvGrpSpPr/>
          <p:nvPr/>
        </p:nvGrpSpPr>
        <p:grpSpPr>
          <a:xfrm>
            <a:off x="5909626" y="1582786"/>
            <a:ext cx="675701" cy="417805"/>
            <a:chOff x="6752463" y="2532473"/>
            <a:chExt cx="675701" cy="417805"/>
          </a:xfrm>
        </p:grpSpPr>
        <p:sp>
          <p:nvSpPr>
            <p:cNvPr id="59" name="Freeform 31">
              <a:extLst>
                <a:ext uri="{FF2B5EF4-FFF2-40B4-BE49-F238E27FC236}">
                  <a16:creationId xmlns:a16="http://schemas.microsoft.com/office/drawing/2014/main" id="{020E9511-51FE-0EDE-98BF-3C6D06B83565}"/>
                </a:ext>
              </a:extLst>
            </p:cNvPr>
            <p:cNvSpPr/>
            <p:nvPr/>
          </p:nvSpPr>
          <p:spPr bwMode="auto">
            <a:xfrm>
              <a:off x="6967559" y="2532473"/>
              <a:ext cx="460595" cy="386821"/>
            </a:xfrm>
            <a:custGeom>
              <a:avLst/>
              <a:gdLst>
                <a:gd name="connsiteX0" fmla="*/ 0 w 460595"/>
                <a:gd name="connsiteY0" fmla="*/ 0 h 386821"/>
                <a:gd name="connsiteX1" fmla="*/ 460595 w 460595"/>
                <a:gd name="connsiteY1" fmla="*/ 0 h 386821"/>
                <a:gd name="connsiteX2" fmla="*/ 460595 w 460595"/>
                <a:gd name="connsiteY2" fmla="*/ 317374 h 386821"/>
                <a:gd name="connsiteX3" fmla="*/ 255460 w 460595"/>
                <a:gd name="connsiteY3" fmla="*/ 317374 h 386821"/>
                <a:gd name="connsiteX4" fmla="*/ 255460 w 460595"/>
                <a:gd name="connsiteY4" fmla="*/ 365475 h 386821"/>
                <a:gd name="connsiteX5" fmla="*/ 321886 w 460595"/>
                <a:gd name="connsiteY5" fmla="*/ 365475 h 386821"/>
                <a:gd name="connsiteX6" fmla="*/ 321886 w 460595"/>
                <a:gd name="connsiteY6" fmla="*/ 386821 h 386821"/>
                <a:gd name="connsiteX7" fmla="*/ 138704 w 460595"/>
                <a:gd name="connsiteY7" fmla="*/ 386821 h 386821"/>
                <a:gd name="connsiteX8" fmla="*/ 138704 w 460595"/>
                <a:gd name="connsiteY8" fmla="*/ 365475 h 386821"/>
                <a:gd name="connsiteX9" fmla="*/ 205129 w 460595"/>
                <a:gd name="connsiteY9" fmla="*/ 365475 h 386821"/>
                <a:gd name="connsiteX10" fmla="*/ 205129 w 460595"/>
                <a:gd name="connsiteY10" fmla="*/ 317374 h 386821"/>
                <a:gd name="connsiteX11" fmla="*/ 0 w 460595"/>
                <a:gd name="connsiteY11" fmla="*/ 317374 h 38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595" h="386821">
                  <a:moveTo>
                    <a:pt x="0" y="0"/>
                  </a:moveTo>
                  <a:lnTo>
                    <a:pt x="460595" y="0"/>
                  </a:lnTo>
                  <a:lnTo>
                    <a:pt x="460595" y="317374"/>
                  </a:lnTo>
                  <a:lnTo>
                    <a:pt x="255460" y="317374"/>
                  </a:lnTo>
                  <a:lnTo>
                    <a:pt x="255460" y="365475"/>
                  </a:lnTo>
                  <a:lnTo>
                    <a:pt x="321886" y="365475"/>
                  </a:lnTo>
                  <a:lnTo>
                    <a:pt x="321886" y="386821"/>
                  </a:lnTo>
                  <a:lnTo>
                    <a:pt x="138704" y="386821"/>
                  </a:lnTo>
                  <a:lnTo>
                    <a:pt x="138704" y="365475"/>
                  </a:lnTo>
                  <a:lnTo>
                    <a:pt x="205129" y="365475"/>
                  </a:lnTo>
                  <a:lnTo>
                    <a:pt x="205129" y="317374"/>
                  </a:lnTo>
                  <a:lnTo>
                    <a:pt x="0" y="317374"/>
                  </a:lnTo>
                  <a:close/>
                </a:path>
              </a:pathLst>
            </a:cu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CA" sz="1600">
                <a:solidFill>
                  <a:srgbClr val="FFFFFF"/>
                </a:solidFill>
              </a:endParaRPr>
            </a:p>
          </p:txBody>
        </p:sp>
        <p:sp>
          <p:nvSpPr>
            <p:cNvPr id="60" name="Rectangle 59">
              <a:extLst>
                <a:ext uri="{FF2B5EF4-FFF2-40B4-BE49-F238E27FC236}">
                  <a16:creationId xmlns:a16="http://schemas.microsoft.com/office/drawing/2014/main" id="{94DD81E0-2C7F-3C41-F38D-F8BB457BBEE1}"/>
                </a:ext>
              </a:extLst>
            </p:cNvPr>
            <p:cNvSpPr/>
            <p:nvPr/>
          </p:nvSpPr>
          <p:spPr bwMode="auto">
            <a:xfrm>
              <a:off x="6967569" y="2532473"/>
              <a:ext cx="460595" cy="281072"/>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err="1">
                <a:solidFill>
                  <a:srgbClr val="FFFFFF"/>
                </a:solidFill>
              </a:endParaRPr>
            </a:p>
          </p:txBody>
        </p:sp>
        <p:grpSp>
          <p:nvGrpSpPr>
            <p:cNvPr id="61" name="person" descr="person">
              <a:extLst>
                <a:ext uri="{FF2B5EF4-FFF2-40B4-BE49-F238E27FC236}">
                  <a16:creationId xmlns:a16="http://schemas.microsoft.com/office/drawing/2014/main" id="{1841B13C-AC18-A6B0-3167-1FEC6E84FA17}"/>
                </a:ext>
              </a:extLst>
            </p:cNvPr>
            <p:cNvGrpSpPr/>
            <p:nvPr/>
          </p:nvGrpSpPr>
          <p:grpSpPr>
            <a:xfrm>
              <a:off x="6752463" y="2572457"/>
              <a:ext cx="329736" cy="377821"/>
              <a:chOff x="5509429" y="3371441"/>
              <a:chExt cx="233375" cy="267410"/>
            </a:xfrm>
          </p:grpSpPr>
          <p:sp>
            <p:nvSpPr>
              <p:cNvPr id="62" name="Freeform: Shape 209">
                <a:extLst>
                  <a:ext uri="{FF2B5EF4-FFF2-40B4-BE49-F238E27FC236}">
                    <a16:creationId xmlns:a16="http://schemas.microsoft.com/office/drawing/2014/main" id="{1DEF7486-ED20-5E28-8D47-F3D771E221C6}"/>
                  </a:ext>
                </a:extLst>
              </p:cNvPr>
              <p:cNvSpPr/>
              <p:nvPr/>
            </p:nvSpPr>
            <p:spPr>
              <a:xfrm>
                <a:off x="5562135" y="3371441"/>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a:p>
            </p:txBody>
          </p:sp>
          <p:sp>
            <p:nvSpPr>
              <p:cNvPr id="63" name="Freeform: Shape 210">
                <a:extLst>
                  <a:ext uri="{FF2B5EF4-FFF2-40B4-BE49-F238E27FC236}">
                    <a16:creationId xmlns:a16="http://schemas.microsoft.com/office/drawing/2014/main" id="{94E24B2E-E976-4D67-92AC-036076D4379B}"/>
                  </a:ext>
                </a:extLst>
              </p:cNvPr>
              <p:cNvSpPr/>
              <p:nvPr/>
            </p:nvSpPr>
            <p:spPr>
              <a:xfrm>
                <a:off x="5509429" y="3506944"/>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endParaRPr lang="en-US"/>
              </a:p>
            </p:txBody>
          </p:sp>
        </p:grpSp>
      </p:grpSp>
      <p:grpSp>
        <p:nvGrpSpPr>
          <p:cNvPr id="27" name="Group 26" descr="icon">
            <a:extLst>
              <a:ext uri="{FF2B5EF4-FFF2-40B4-BE49-F238E27FC236}">
                <a16:creationId xmlns:a16="http://schemas.microsoft.com/office/drawing/2014/main" id="{8EFFC4DE-5F3B-820E-CC11-71D0CA639F6C}"/>
              </a:ext>
            </a:extLst>
          </p:cNvPr>
          <p:cNvGrpSpPr/>
          <p:nvPr/>
        </p:nvGrpSpPr>
        <p:grpSpPr>
          <a:xfrm>
            <a:off x="6118765" y="4661581"/>
            <a:ext cx="385094" cy="286308"/>
            <a:chOff x="6801501" y="4654279"/>
            <a:chExt cx="644382" cy="479081"/>
          </a:xfrm>
        </p:grpSpPr>
        <p:grpSp>
          <p:nvGrpSpPr>
            <p:cNvPr id="28" name="Group 27">
              <a:extLst>
                <a:ext uri="{FF2B5EF4-FFF2-40B4-BE49-F238E27FC236}">
                  <a16:creationId xmlns:a16="http://schemas.microsoft.com/office/drawing/2014/main" id="{67950156-42F8-A9B0-D948-75BA5803CC99}"/>
                </a:ext>
              </a:extLst>
            </p:cNvPr>
            <p:cNvGrpSpPr/>
            <p:nvPr/>
          </p:nvGrpSpPr>
          <p:grpSpPr>
            <a:xfrm>
              <a:off x="7303485" y="4926364"/>
              <a:ext cx="128179" cy="206996"/>
              <a:chOff x="5205323" y="5714024"/>
              <a:chExt cx="193845" cy="313039"/>
            </a:xfrm>
          </p:grpSpPr>
          <p:sp>
            <p:nvSpPr>
              <p:cNvPr id="34" name="Rounded Rectangle 21">
                <a:extLst>
                  <a:ext uri="{FF2B5EF4-FFF2-40B4-BE49-F238E27FC236}">
                    <a16:creationId xmlns:a16="http://schemas.microsoft.com/office/drawing/2014/main" id="{B94457C8-5368-6EC5-4BE5-3786D6B3E9F8}"/>
                  </a:ext>
                </a:extLst>
              </p:cNvPr>
              <p:cNvSpPr/>
              <p:nvPr/>
            </p:nvSpPr>
            <p:spPr bwMode="auto">
              <a:xfrm>
                <a:off x="5205323" y="5714024"/>
                <a:ext cx="193845" cy="313039"/>
              </a:xfrm>
              <a:prstGeom prst="roundRect">
                <a:avLst/>
              </a:prstGeom>
              <a:solidFill>
                <a:schemeClr val="bg1">
                  <a:lumMod val="7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35" name="Rectangle 34">
                <a:extLst>
                  <a:ext uri="{FF2B5EF4-FFF2-40B4-BE49-F238E27FC236}">
                    <a16:creationId xmlns:a16="http://schemas.microsoft.com/office/drawing/2014/main" id="{84F50177-5ACF-06DD-AEAA-7980AAFF942C}"/>
                  </a:ext>
                </a:extLst>
              </p:cNvPr>
              <p:cNvSpPr/>
              <p:nvPr/>
            </p:nvSpPr>
            <p:spPr bwMode="auto">
              <a:xfrm>
                <a:off x="5279674" y="5945922"/>
                <a:ext cx="45144" cy="45144"/>
              </a:xfrm>
              <a:prstGeom prst="rect">
                <a:avLst/>
              </a:prstGeom>
              <a:solidFill>
                <a:schemeClr val="bg1">
                  <a:lumMod val="8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grpSp>
        <p:sp>
          <p:nvSpPr>
            <p:cNvPr id="29" name="Freeform 16">
              <a:extLst>
                <a:ext uri="{FF2B5EF4-FFF2-40B4-BE49-F238E27FC236}">
                  <a16:creationId xmlns:a16="http://schemas.microsoft.com/office/drawing/2014/main" id="{5FA89E1F-C5C9-5C51-B847-4A8DB663A963}"/>
                </a:ext>
              </a:extLst>
            </p:cNvPr>
            <p:cNvSpPr/>
            <p:nvPr/>
          </p:nvSpPr>
          <p:spPr bwMode="auto">
            <a:xfrm>
              <a:off x="6801501" y="4777849"/>
              <a:ext cx="461488" cy="331638"/>
            </a:xfrm>
            <a:custGeom>
              <a:avLst/>
              <a:gdLst>
                <a:gd name="connsiteX0" fmla="*/ 0 w 461488"/>
                <a:gd name="connsiteY0" fmla="*/ 0 h 331638"/>
                <a:gd name="connsiteX1" fmla="*/ 461488 w 461488"/>
                <a:gd name="connsiteY1" fmla="*/ 0 h 331638"/>
                <a:gd name="connsiteX2" fmla="*/ 461488 w 461488"/>
                <a:gd name="connsiteY2" fmla="*/ 272098 h 331638"/>
                <a:gd name="connsiteX3" fmla="*/ 252316 w 461488"/>
                <a:gd name="connsiteY3" fmla="*/ 272098 h 331638"/>
                <a:gd name="connsiteX4" fmla="*/ 252316 w 461488"/>
                <a:gd name="connsiteY4" fmla="*/ 313337 h 331638"/>
                <a:gd name="connsiteX5" fmla="*/ 309267 w 461488"/>
                <a:gd name="connsiteY5" fmla="*/ 313337 h 331638"/>
                <a:gd name="connsiteX6" fmla="*/ 309267 w 461488"/>
                <a:gd name="connsiteY6" fmla="*/ 331638 h 331638"/>
                <a:gd name="connsiteX7" fmla="*/ 152217 w 461488"/>
                <a:gd name="connsiteY7" fmla="*/ 331638 h 331638"/>
                <a:gd name="connsiteX8" fmla="*/ 152217 w 461488"/>
                <a:gd name="connsiteY8" fmla="*/ 313337 h 331638"/>
                <a:gd name="connsiteX9" fmla="*/ 209165 w 461488"/>
                <a:gd name="connsiteY9" fmla="*/ 313337 h 331638"/>
                <a:gd name="connsiteX10" fmla="*/ 209165 w 461488"/>
                <a:gd name="connsiteY10" fmla="*/ 272098 h 331638"/>
                <a:gd name="connsiteX11" fmla="*/ 0 w 461488"/>
                <a:gd name="connsiteY11" fmla="*/ 272098 h 33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488" h="331638">
                  <a:moveTo>
                    <a:pt x="0" y="0"/>
                  </a:moveTo>
                  <a:lnTo>
                    <a:pt x="461488" y="0"/>
                  </a:lnTo>
                  <a:lnTo>
                    <a:pt x="461488" y="272098"/>
                  </a:lnTo>
                  <a:lnTo>
                    <a:pt x="252316" y="272098"/>
                  </a:lnTo>
                  <a:lnTo>
                    <a:pt x="252316" y="313337"/>
                  </a:lnTo>
                  <a:lnTo>
                    <a:pt x="309267" y="313337"/>
                  </a:lnTo>
                  <a:lnTo>
                    <a:pt x="309267" y="331638"/>
                  </a:lnTo>
                  <a:lnTo>
                    <a:pt x="152217" y="331638"/>
                  </a:lnTo>
                  <a:lnTo>
                    <a:pt x="152217" y="313337"/>
                  </a:lnTo>
                  <a:lnTo>
                    <a:pt x="209165" y="313337"/>
                  </a:lnTo>
                  <a:lnTo>
                    <a:pt x="209165" y="272098"/>
                  </a:lnTo>
                  <a:lnTo>
                    <a:pt x="0" y="272098"/>
                  </a:lnTo>
                  <a:close/>
                </a:path>
              </a:pathLst>
            </a:custGeom>
            <a:solidFill>
              <a:schemeClr val="bg1">
                <a:lumMod val="7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30" name="Rectangle 29">
              <a:extLst>
                <a:ext uri="{FF2B5EF4-FFF2-40B4-BE49-F238E27FC236}">
                  <a16:creationId xmlns:a16="http://schemas.microsoft.com/office/drawing/2014/main" id="{7E7933F2-2C69-F0EE-2F1A-387A49DBBEE0}"/>
                </a:ext>
              </a:extLst>
            </p:cNvPr>
            <p:cNvSpPr/>
            <p:nvPr/>
          </p:nvSpPr>
          <p:spPr bwMode="auto">
            <a:xfrm>
              <a:off x="6801502" y="4777849"/>
              <a:ext cx="461487" cy="240975"/>
            </a:xfrm>
            <a:prstGeom prst="rect">
              <a:avLst/>
            </a:prstGeom>
            <a:solidFill>
              <a:schemeClr val="bg1">
                <a:lumMod val="8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err="1">
                <a:ln>
                  <a:noFill/>
                </a:ln>
                <a:effectLst/>
                <a:uLnTx/>
                <a:uFillTx/>
                <a:latin typeface="Segoe UI"/>
                <a:ea typeface="+mn-ea"/>
                <a:cs typeface="+mn-cs"/>
              </a:endParaRPr>
            </a:p>
          </p:txBody>
        </p:sp>
        <p:grpSp>
          <p:nvGrpSpPr>
            <p:cNvPr id="31" name="Group 30">
              <a:extLst>
                <a:ext uri="{FF2B5EF4-FFF2-40B4-BE49-F238E27FC236}">
                  <a16:creationId xmlns:a16="http://schemas.microsoft.com/office/drawing/2014/main" id="{7852EFD5-42F1-0F2A-501D-3995D5B60508}"/>
                </a:ext>
              </a:extLst>
            </p:cNvPr>
            <p:cNvGrpSpPr/>
            <p:nvPr/>
          </p:nvGrpSpPr>
          <p:grpSpPr>
            <a:xfrm>
              <a:off x="7132049" y="4654279"/>
              <a:ext cx="313834" cy="206996"/>
              <a:chOff x="5621391" y="5714024"/>
              <a:chExt cx="474609" cy="313039"/>
            </a:xfrm>
          </p:grpSpPr>
          <p:sp>
            <p:nvSpPr>
              <p:cNvPr id="32" name="Rounded Rectangle 19">
                <a:extLst>
                  <a:ext uri="{FF2B5EF4-FFF2-40B4-BE49-F238E27FC236}">
                    <a16:creationId xmlns:a16="http://schemas.microsoft.com/office/drawing/2014/main" id="{B7A2E041-F5E2-C268-59B7-8A22EE5F32C0}"/>
                  </a:ext>
                </a:extLst>
              </p:cNvPr>
              <p:cNvSpPr/>
              <p:nvPr/>
            </p:nvSpPr>
            <p:spPr bwMode="auto">
              <a:xfrm>
                <a:off x="5621391" y="5714024"/>
                <a:ext cx="474609" cy="313039"/>
              </a:xfrm>
              <a:prstGeom prst="roundRect">
                <a:avLst>
                  <a:gd name="adj" fmla="val 12610"/>
                </a:avLst>
              </a:prstGeom>
              <a:solidFill>
                <a:schemeClr val="bg1">
                  <a:lumMod val="7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33" name="Rectangle 32">
                <a:extLst>
                  <a:ext uri="{FF2B5EF4-FFF2-40B4-BE49-F238E27FC236}">
                    <a16:creationId xmlns:a16="http://schemas.microsoft.com/office/drawing/2014/main" id="{8A320E0E-1B55-D068-9539-072313BC47B5}"/>
                  </a:ext>
                </a:extLst>
              </p:cNvPr>
              <p:cNvSpPr/>
              <p:nvPr/>
            </p:nvSpPr>
            <p:spPr bwMode="auto">
              <a:xfrm>
                <a:off x="5822339" y="5945922"/>
                <a:ext cx="72704" cy="45144"/>
              </a:xfrm>
              <a:prstGeom prst="rect">
                <a:avLst/>
              </a:prstGeom>
              <a:solidFill>
                <a:schemeClr val="bg1">
                  <a:lumMod val="8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grpSp>
      </p:grpSp>
      <p:grpSp>
        <p:nvGrpSpPr>
          <p:cNvPr id="36" name="engineer" descr="engineer, assistance">
            <a:extLst>
              <a:ext uri="{FF2B5EF4-FFF2-40B4-BE49-F238E27FC236}">
                <a16:creationId xmlns:a16="http://schemas.microsoft.com/office/drawing/2014/main" id="{F4C5FC11-593E-D0A5-16A7-59EC7ECC1DE9}"/>
              </a:ext>
            </a:extLst>
          </p:cNvPr>
          <p:cNvGrpSpPr/>
          <p:nvPr/>
        </p:nvGrpSpPr>
        <p:grpSpPr>
          <a:xfrm>
            <a:off x="6126629" y="4014202"/>
            <a:ext cx="357896" cy="357894"/>
            <a:chOff x="6339155" y="5746544"/>
            <a:chExt cx="435026" cy="435024"/>
          </a:xfrm>
        </p:grpSpPr>
        <p:sp>
          <p:nvSpPr>
            <p:cNvPr id="37" name="Freeform: Shape 344">
              <a:extLst>
                <a:ext uri="{FF2B5EF4-FFF2-40B4-BE49-F238E27FC236}">
                  <a16:creationId xmlns:a16="http://schemas.microsoft.com/office/drawing/2014/main" id="{1894F545-868A-A91A-9ACC-6CE9805CCFE0}"/>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bg1">
                <a:lumMod val="85000"/>
              </a:schemeClr>
            </a:solidFill>
            <a:ln w="4465" cap="flat">
              <a:noFill/>
              <a:prstDash val="solid"/>
              <a:miter/>
            </a:ln>
          </p:spPr>
          <p:txBody>
            <a:bodyPr rtlCol="0" anchor="ctr"/>
            <a:lstStyle/>
            <a:p>
              <a:endParaRPr lang="en-US"/>
            </a:p>
          </p:txBody>
        </p:sp>
        <p:sp>
          <p:nvSpPr>
            <p:cNvPr id="38" name="Freeform: Shape 345">
              <a:extLst>
                <a:ext uri="{FF2B5EF4-FFF2-40B4-BE49-F238E27FC236}">
                  <a16:creationId xmlns:a16="http://schemas.microsoft.com/office/drawing/2014/main" id="{6DFBAA4D-50AD-E524-3C20-5A4DC98B2898}"/>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bg1">
                <a:lumMod val="75000"/>
              </a:schemeClr>
            </a:solidFill>
            <a:ln w="4465" cap="flat">
              <a:noFill/>
              <a:prstDash val="solid"/>
              <a:miter/>
            </a:ln>
          </p:spPr>
          <p:txBody>
            <a:bodyPr rtlCol="0" anchor="ctr"/>
            <a:lstStyle/>
            <a:p>
              <a:endParaRPr lang="en-US"/>
            </a:p>
          </p:txBody>
        </p:sp>
      </p:grpSp>
    </p:spTree>
    <p:extLst>
      <p:ext uri="{BB962C8B-B14F-4D97-AF65-F5344CB8AC3E}">
        <p14:creationId xmlns:p14="http://schemas.microsoft.com/office/powerpoint/2010/main" val="146894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42" presetClass="path" presetSubtype="0" decel="100000" fill="hold" grpId="1" nodeType="withEffect">
                                  <p:stCondLst>
                                    <p:cond delay="0"/>
                                  </p:stCondLst>
                                  <p:childTnLst>
                                    <p:animMotion origin="layout" path="M -2.91667E-6 7.40741E-7 L 0.01563 -0.00046 " pathEditMode="relative" rAng="0" ptsTypes="AA">
                                      <p:cBhvr>
                                        <p:cTn id="9" dur="700" spd="-100000" fill="hold"/>
                                        <p:tgtEl>
                                          <p:spTgt spid="54"/>
                                        </p:tgtEl>
                                        <p:attrNameLst>
                                          <p:attrName>ppt_x</p:attrName>
                                          <p:attrName>ppt_y</p:attrName>
                                        </p:attrNameLst>
                                      </p:cBhvr>
                                      <p:rCtr x="781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A5CF73-6C69-7D24-B5B2-89C427CE950F}"/>
              </a:ext>
            </a:extLst>
          </p:cNvPr>
          <p:cNvSpPr>
            <a:spLocks noGrp="1"/>
          </p:cNvSpPr>
          <p:nvPr>
            <p:ph type="title"/>
          </p:nvPr>
        </p:nvSpPr>
        <p:spPr>
          <a:xfrm>
            <a:off x="539999" y="430035"/>
            <a:ext cx="3828801" cy="1354217"/>
          </a:xfrm>
        </p:spPr>
        <p:txBody>
          <a:bodyPr/>
          <a:lstStyle/>
          <a:p>
            <a:r>
              <a:rPr lang="en-AU"/>
              <a:t>Dev Box</a:t>
            </a:r>
            <a:br>
              <a:rPr lang="en-AU"/>
            </a:br>
            <a:r>
              <a:rPr lang="en-AU"/>
              <a:t>capabilities</a:t>
            </a:r>
          </a:p>
        </p:txBody>
      </p:sp>
      <p:cxnSp>
        <p:nvCxnSpPr>
          <p:cNvPr id="7" name="Straight Connector 6" descr="line">
            <a:extLst>
              <a:ext uri="{FF2B5EF4-FFF2-40B4-BE49-F238E27FC236}">
                <a16:creationId xmlns:a16="http://schemas.microsoft.com/office/drawing/2014/main" id="{C50BB78D-FB28-B3BB-0FAA-CEFCFBBD7B04}"/>
              </a:ext>
            </a:extLst>
          </p:cNvPr>
          <p:cNvCxnSpPr>
            <a:cxnSpLocks/>
          </p:cNvCxnSpPr>
          <p:nvPr/>
        </p:nvCxnSpPr>
        <p:spPr>
          <a:xfrm>
            <a:off x="5959550" y="4686692"/>
            <a:ext cx="5107454" cy="0"/>
          </a:xfrm>
          <a:prstGeom prst="line">
            <a:avLst/>
          </a:prstGeom>
          <a:noFill/>
          <a:ln w="9525" cap="flat" cmpd="sng" algn="ctr">
            <a:solidFill>
              <a:schemeClr val="bg1">
                <a:lumMod val="65000"/>
              </a:schemeClr>
            </a:solidFill>
            <a:prstDash val="solid"/>
            <a:headEnd type="none" w="lg" len="med"/>
            <a:tailEnd type="none" w="lg" len="med"/>
          </a:ln>
          <a:effectLst/>
        </p:spPr>
      </p:cxnSp>
      <p:sp>
        <p:nvSpPr>
          <p:cNvPr id="29" name="TextBox 28">
            <a:extLst>
              <a:ext uri="{FF2B5EF4-FFF2-40B4-BE49-F238E27FC236}">
                <a16:creationId xmlns:a16="http://schemas.microsoft.com/office/drawing/2014/main" id="{3AFF663C-3DAE-41BA-B7EB-3EC45331E954}"/>
              </a:ext>
            </a:extLst>
          </p:cNvPr>
          <p:cNvSpPr txBox="1"/>
          <p:nvPr/>
        </p:nvSpPr>
        <p:spPr>
          <a:xfrm>
            <a:off x="6855688" y="2151706"/>
            <a:ext cx="4992947" cy="369332"/>
          </a:xfrm>
          <a:prstGeom prst="rect">
            <a:avLst/>
          </a:prstGeom>
          <a:noFill/>
          <a:effectLst/>
        </p:spPr>
        <p:txBody>
          <a:bodyPr wrap="square" lIns="0" tIns="0" rIns="0" bIns="0" rtlCol="0" anchor="ctr" anchorCtr="0">
            <a:spAutoFit/>
          </a:bodyPr>
          <a:lstStyle>
            <a:defPPr>
              <a:defRPr lang="en-US"/>
            </a:defPPr>
            <a:lvl1pPr>
              <a:defRPr sz="2400" spc="-50">
                <a:gradFill>
                  <a:gsLst>
                    <a:gs pos="76506">
                      <a:srgbClr val="FFFFFF"/>
                    </a:gs>
                    <a:gs pos="58434">
                      <a:srgbClr val="FFFFFF"/>
                    </a:gs>
                  </a:gsLst>
                  <a:lin ang="2700000" scaled="1"/>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pPr defTabSz="914367"/>
            <a:r>
              <a:rPr lang="en-US">
                <a:solidFill>
                  <a:schemeClr val="tx1"/>
                </a:solidFill>
                <a:latin typeface="Segoe UI Semibold"/>
              </a:rPr>
              <a:t>Any tool and any workload</a:t>
            </a:r>
          </a:p>
        </p:txBody>
      </p:sp>
      <p:sp>
        <p:nvSpPr>
          <p:cNvPr id="30" name="TextBox 29">
            <a:extLst>
              <a:ext uri="{FF2B5EF4-FFF2-40B4-BE49-F238E27FC236}">
                <a16:creationId xmlns:a16="http://schemas.microsoft.com/office/drawing/2014/main" id="{F2E9687F-E823-B0E6-7C36-C02CE41E3478}"/>
              </a:ext>
            </a:extLst>
          </p:cNvPr>
          <p:cNvSpPr txBox="1"/>
          <p:nvPr/>
        </p:nvSpPr>
        <p:spPr>
          <a:xfrm>
            <a:off x="6703660" y="1475917"/>
            <a:ext cx="4069457"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stStyle>
          <a:p>
            <a:r>
              <a:rPr lang="en-US" dirty="0">
                <a:solidFill>
                  <a:schemeClr val="bg1">
                    <a:lumMod val="75000"/>
                  </a:schemeClr>
                </a:solidFill>
              </a:rPr>
              <a:t>Own your workstation</a:t>
            </a:r>
          </a:p>
        </p:txBody>
      </p:sp>
      <p:cxnSp>
        <p:nvCxnSpPr>
          <p:cNvPr id="31" name="Straight Connector 30" descr="line">
            <a:extLst>
              <a:ext uri="{FF2B5EF4-FFF2-40B4-BE49-F238E27FC236}">
                <a16:creationId xmlns:a16="http://schemas.microsoft.com/office/drawing/2014/main" id="{176D445C-0FB0-4FA2-54EA-E8DE3370AD03}"/>
              </a:ext>
            </a:extLst>
          </p:cNvPr>
          <p:cNvCxnSpPr>
            <a:cxnSpLocks/>
          </p:cNvCxnSpPr>
          <p:nvPr/>
        </p:nvCxnSpPr>
        <p:spPr>
          <a:xfrm>
            <a:off x="5972299" y="1920389"/>
            <a:ext cx="5107454" cy="0"/>
          </a:xfrm>
          <a:prstGeom prst="line">
            <a:avLst/>
          </a:prstGeom>
          <a:noFill/>
          <a:ln w="9525" cap="flat" cmpd="sng" algn="ctr">
            <a:solidFill>
              <a:schemeClr val="bg1">
                <a:lumMod val="65000"/>
              </a:schemeClr>
            </a:solidFill>
            <a:prstDash val="solid"/>
            <a:headEnd type="none" w="lg" len="med"/>
            <a:tailEnd type="none" w="lg" len="med"/>
          </a:ln>
          <a:effectLst/>
        </p:spPr>
      </p:cxnSp>
      <p:sp>
        <p:nvSpPr>
          <p:cNvPr id="32" name="TextBox 31">
            <a:extLst>
              <a:ext uri="{FF2B5EF4-FFF2-40B4-BE49-F238E27FC236}">
                <a16:creationId xmlns:a16="http://schemas.microsoft.com/office/drawing/2014/main" id="{9E2D35F1-46A1-79FC-F8CF-7DA41FBC371B}"/>
              </a:ext>
            </a:extLst>
          </p:cNvPr>
          <p:cNvSpPr txBox="1"/>
          <p:nvPr/>
        </p:nvSpPr>
        <p:spPr>
          <a:xfrm>
            <a:off x="6703660" y="4880418"/>
            <a:ext cx="4069457"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stStyle>
          <a:p>
            <a:r>
              <a:rPr lang="en-US">
                <a:solidFill>
                  <a:schemeClr val="bg1">
                    <a:lumMod val="75000"/>
                  </a:schemeClr>
                </a:solidFill>
              </a:rPr>
              <a:t>Deploy on any device</a:t>
            </a:r>
          </a:p>
        </p:txBody>
      </p:sp>
      <p:grpSp>
        <p:nvGrpSpPr>
          <p:cNvPr id="34" name="Group 33" descr="icon">
            <a:extLst>
              <a:ext uri="{FF2B5EF4-FFF2-40B4-BE49-F238E27FC236}">
                <a16:creationId xmlns:a16="http://schemas.microsoft.com/office/drawing/2014/main" id="{7C650C19-A4AB-0738-8D30-0557EC8147BC}"/>
              </a:ext>
            </a:extLst>
          </p:cNvPr>
          <p:cNvGrpSpPr/>
          <p:nvPr/>
        </p:nvGrpSpPr>
        <p:grpSpPr>
          <a:xfrm>
            <a:off x="6118765" y="4890181"/>
            <a:ext cx="385094" cy="286308"/>
            <a:chOff x="6801501" y="4654279"/>
            <a:chExt cx="644382" cy="479081"/>
          </a:xfrm>
        </p:grpSpPr>
        <p:grpSp>
          <p:nvGrpSpPr>
            <p:cNvPr id="35" name="Group 34">
              <a:extLst>
                <a:ext uri="{FF2B5EF4-FFF2-40B4-BE49-F238E27FC236}">
                  <a16:creationId xmlns:a16="http://schemas.microsoft.com/office/drawing/2014/main" id="{19EBAEA4-D720-3B66-F4F2-0B0610365B38}"/>
                </a:ext>
              </a:extLst>
            </p:cNvPr>
            <p:cNvGrpSpPr/>
            <p:nvPr/>
          </p:nvGrpSpPr>
          <p:grpSpPr>
            <a:xfrm>
              <a:off x="7303485" y="4926364"/>
              <a:ext cx="128179" cy="206996"/>
              <a:chOff x="5205323" y="5714024"/>
              <a:chExt cx="193845" cy="313039"/>
            </a:xfrm>
          </p:grpSpPr>
          <p:sp>
            <p:nvSpPr>
              <p:cNvPr id="41" name="Rounded Rectangle 21">
                <a:extLst>
                  <a:ext uri="{FF2B5EF4-FFF2-40B4-BE49-F238E27FC236}">
                    <a16:creationId xmlns:a16="http://schemas.microsoft.com/office/drawing/2014/main" id="{C29A7EE2-6E99-6090-86B9-16BB3C7E8A9A}"/>
                  </a:ext>
                </a:extLst>
              </p:cNvPr>
              <p:cNvSpPr/>
              <p:nvPr/>
            </p:nvSpPr>
            <p:spPr bwMode="auto">
              <a:xfrm>
                <a:off x="5205323" y="5714024"/>
                <a:ext cx="193845" cy="313039"/>
              </a:xfrm>
              <a:prstGeom prst="roundRect">
                <a:avLst/>
              </a:prstGeom>
              <a:solidFill>
                <a:schemeClr val="bg1">
                  <a:lumMod val="7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42" name="Rectangle 41">
                <a:extLst>
                  <a:ext uri="{FF2B5EF4-FFF2-40B4-BE49-F238E27FC236}">
                    <a16:creationId xmlns:a16="http://schemas.microsoft.com/office/drawing/2014/main" id="{18FF6B1E-5D95-AFD4-6364-9B20966DCAC3}"/>
                  </a:ext>
                </a:extLst>
              </p:cNvPr>
              <p:cNvSpPr/>
              <p:nvPr/>
            </p:nvSpPr>
            <p:spPr bwMode="auto">
              <a:xfrm>
                <a:off x="5279674" y="5945922"/>
                <a:ext cx="45144" cy="45144"/>
              </a:xfrm>
              <a:prstGeom prst="rect">
                <a:avLst/>
              </a:prstGeom>
              <a:solidFill>
                <a:schemeClr val="bg1">
                  <a:lumMod val="8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grpSp>
        <p:sp>
          <p:nvSpPr>
            <p:cNvPr id="36" name="Freeform 16">
              <a:extLst>
                <a:ext uri="{FF2B5EF4-FFF2-40B4-BE49-F238E27FC236}">
                  <a16:creationId xmlns:a16="http://schemas.microsoft.com/office/drawing/2014/main" id="{A79FC68C-4866-DE31-822C-FB3FE6B22183}"/>
                </a:ext>
              </a:extLst>
            </p:cNvPr>
            <p:cNvSpPr/>
            <p:nvPr/>
          </p:nvSpPr>
          <p:spPr bwMode="auto">
            <a:xfrm>
              <a:off x="6801501" y="4777849"/>
              <a:ext cx="461488" cy="331638"/>
            </a:xfrm>
            <a:custGeom>
              <a:avLst/>
              <a:gdLst>
                <a:gd name="connsiteX0" fmla="*/ 0 w 461488"/>
                <a:gd name="connsiteY0" fmla="*/ 0 h 331638"/>
                <a:gd name="connsiteX1" fmla="*/ 461488 w 461488"/>
                <a:gd name="connsiteY1" fmla="*/ 0 h 331638"/>
                <a:gd name="connsiteX2" fmla="*/ 461488 w 461488"/>
                <a:gd name="connsiteY2" fmla="*/ 272098 h 331638"/>
                <a:gd name="connsiteX3" fmla="*/ 252316 w 461488"/>
                <a:gd name="connsiteY3" fmla="*/ 272098 h 331638"/>
                <a:gd name="connsiteX4" fmla="*/ 252316 w 461488"/>
                <a:gd name="connsiteY4" fmla="*/ 313337 h 331638"/>
                <a:gd name="connsiteX5" fmla="*/ 309267 w 461488"/>
                <a:gd name="connsiteY5" fmla="*/ 313337 h 331638"/>
                <a:gd name="connsiteX6" fmla="*/ 309267 w 461488"/>
                <a:gd name="connsiteY6" fmla="*/ 331638 h 331638"/>
                <a:gd name="connsiteX7" fmla="*/ 152217 w 461488"/>
                <a:gd name="connsiteY7" fmla="*/ 331638 h 331638"/>
                <a:gd name="connsiteX8" fmla="*/ 152217 w 461488"/>
                <a:gd name="connsiteY8" fmla="*/ 313337 h 331638"/>
                <a:gd name="connsiteX9" fmla="*/ 209165 w 461488"/>
                <a:gd name="connsiteY9" fmla="*/ 313337 h 331638"/>
                <a:gd name="connsiteX10" fmla="*/ 209165 w 461488"/>
                <a:gd name="connsiteY10" fmla="*/ 272098 h 331638"/>
                <a:gd name="connsiteX11" fmla="*/ 0 w 461488"/>
                <a:gd name="connsiteY11" fmla="*/ 272098 h 33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488" h="331638">
                  <a:moveTo>
                    <a:pt x="0" y="0"/>
                  </a:moveTo>
                  <a:lnTo>
                    <a:pt x="461488" y="0"/>
                  </a:lnTo>
                  <a:lnTo>
                    <a:pt x="461488" y="272098"/>
                  </a:lnTo>
                  <a:lnTo>
                    <a:pt x="252316" y="272098"/>
                  </a:lnTo>
                  <a:lnTo>
                    <a:pt x="252316" y="313337"/>
                  </a:lnTo>
                  <a:lnTo>
                    <a:pt x="309267" y="313337"/>
                  </a:lnTo>
                  <a:lnTo>
                    <a:pt x="309267" y="331638"/>
                  </a:lnTo>
                  <a:lnTo>
                    <a:pt x="152217" y="331638"/>
                  </a:lnTo>
                  <a:lnTo>
                    <a:pt x="152217" y="313337"/>
                  </a:lnTo>
                  <a:lnTo>
                    <a:pt x="209165" y="313337"/>
                  </a:lnTo>
                  <a:lnTo>
                    <a:pt x="209165" y="272098"/>
                  </a:lnTo>
                  <a:lnTo>
                    <a:pt x="0" y="272098"/>
                  </a:lnTo>
                  <a:close/>
                </a:path>
              </a:pathLst>
            </a:custGeom>
            <a:solidFill>
              <a:schemeClr val="bg1">
                <a:lumMod val="7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37" name="Rectangle 36">
              <a:extLst>
                <a:ext uri="{FF2B5EF4-FFF2-40B4-BE49-F238E27FC236}">
                  <a16:creationId xmlns:a16="http://schemas.microsoft.com/office/drawing/2014/main" id="{AEB80AC8-6879-430C-5104-3E4C43599B40}"/>
                </a:ext>
              </a:extLst>
            </p:cNvPr>
            <p:cNvSpPr/>
            <p:nvPr/>
          </p:nvSpPr>
          <p:spPr bwMode="auto">
            <a:xfrm>
              <a:off x="6801502" y="4777849"/>
              <a:ext cx="461487" cy="240975"/>
            </a:xfrm>
            <a:prstGeom prst="rect">
              <a:avLst/>
            </a:prstGeom>
            <a:solidFill>
              <a:schemeClr val="bg1">
                <a:lumMod val="8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err="1">
                <a:ln>
                  <a:noFill/>
                </a:ln>
                <a:effectLst/>
                <a:uLnTx/>
                <a:uFillTx/>
                <a:latin typeface="Segoe UI"/>
                <a:ea typeface="+mn-ea"/>
                <a:cs typeface="+mn-cs"/>
              </a:endParaRPr>
            </a:p>
          </p:txBody>
        </p:sp>
        <p:grpSp>
          <p:nvGrpSpPr>
            <p:cNvPr id="38" name="Group 37">
              <a:extLst>
                <a:ext uri="{FF2B5EF4-FFF2-40B4-BE49-F238E27FC236}">
                  <a16:creationId xmlns:a16="http://schemas.microsoft.com/office/drawing/2014/main" id="{5D8A709D-FB31-31A2-F167-A0DA05DC1C78}"/>
                </a:ext>
              </a:extLst>
            </p:cNvPr>
            <p:cNvGrpSpPr/>
            <p:nvPr/>
          </p:nvGrpSpPr>
          <p:grpSpPr>
            <a:xfrm>
              <a:off x="7132049" y="4654279"/>
              <a:ext cx="313834" cy="206996"/>
              <a:chOff x="5621391" y="5714024"/>
              <a:chExt cx="474609" cy="313039"/>
            </a:xfrm>
          </p:grpSpPr>
          <p:sp>
            <p:nvSpPr>
              <p:cNvPr id="39" name="Rounded Rectangle 19">
                <a:extLst>
                  <a:ext uri="{FF2B5EF4-FFF2-40B4-BE49-F238E27FC236}">
                    <a16:creationId xmlns:a16="http://schemas.microsoft.com/office/drawing/2014/main" id="{901A0C2B-4D95-9A22-FB68-8C94A6FD5260}"/>
                  </a:ext>
                </a:extLst>
              </p:cNvPr>
              <p:cNvSpPr/>
              <p:nvPr/>
            </p:nvSpPr>
            <p:spPr bwMode="auto">
              <a:xfrm>
                <a:off x="5621391" y="5714024"/>
                <a:ext cx="474609" cy="313039"/>
              </a:xfrm>
              <a:prstGeom prst="roundRect">
                <a:avLst>
                  <a:gd name="adj" fmla="val 12610"/>
                </a:avLst>
              </a:prstGeom>
              <a:solidFill>
                <a:schemeClr val="bg1">
                  <a:lumMod val="7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40" name="Rectangle 39">
                <a:extLst>
                  <a:ext uri="{FF2B5EF4-FFF2-40B4-BE49-F238E27FC236}">
                    <a16:creationId xmlns:a16="http://schemas.microsoft.com/office/drawing/2014/main" id="{1490AB61-FE04-B57E-7AB0-D321EBEC3E8E}"/>
                  </a:ext>
                </a:extLst>
              </p:cNvPr>
              <p:cNvSpPr/>
              <p:nvPr/>
            </p:nvSpPr>
            <p:spPr bwMode="auto">
              <a:xfrm>
                <a:off x="5822339" y="5945922"/>
                <a:ext cx="72704" cy="45144"/>
              </a:xfrm>
              <a:prstGeom prst="rect">
                <a:avLst/>
              </a:prstGeom>
              <a:solidFill>
                <a:schemeClr val="bg1">
                  <a:lumMod val="8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grpSp>
      </p:grpSp>
      <p:grpSp>
        <p:nvGrpSpPr>
          <p:cNvPr id="43" name="Group 42" descr="icon">
            <a:extLst>
              <a:ext uri="{FF2B5EF4-FFF2-40B4-BE49-F238E27FC236}">
                <a16:creationId xmlns:a16="http://schemas.microsoft.com/office/drawing/2014/main" id="{19D86921-914E-CF33-F389-B103290CE2B5}"/>
              </a:ext>
            </a:extLst>
          </p:cNvPr>
          <p:cNvGrpSpPr/>
          <p:nvPr/>
        </p:nvGrpSpPr>
        <p:grpSpPr>
          <a:xfrm>
            <a:off x="6094227" y="1481044"/>
            <a:ext cx="392794" cy="242876"/>
            <a:chOff x="6752463" y="2532473"/>
            <a:chExt cx="675701" cy="417805"/>
          </a:xfrm>
          <a:solidFill>
            <a:srgbClr val="505050"/>
          </a:solidFill>
        </p:grpSpPr>
        <p:sp>
          <p:nvSpPr>
            <p:cNvPr id="44" name="Freeform 30">
              <a:extLst>
                <a:ext uri="{FF2B5EF4-FFF2-40B4-BE49-F238E27FC236}">
                  <a16:creationId xmlns:a16="http://schemas.microsoft.com/office/drawing/2014/main" id="{BB869672-4310-0CD2-31E4-3BBBCF0B05D5}"/>
                </a:ext>
              </a:extLst>
            </p:cNvPr>
            <p:cNvSpPr/>
            <p:nvPr/>
          </p:nvSpPr>
          <p:spPr bwMode="auto">
            <a:xfrm>
              <a:off x="6967559" y="2532473"/>
              <a:ext cx="460595" cy="386821"/>
            </a:xfrm>
            <a:custGeom>
              <a:avLst/>
              <a:gdLst>
                <a:gd name="connsiteX0" fmla="*/ 0 w 460595"/>
                <a:gd name="connsiteY0" fmla="*/ 0 h 386821"/>
                <a:gd name="connsiteX1" fmla="*/ 460595 w 460595"/>
                <a:gd name="connsiteY1" fmla="*/ 0 h 386821"/>
                <a:gd name="connsiteX2" fmla="*/ 460595 w 460595"/>
                <a:gd name="connsiteY2" fmla="*/ 317374 h 386821"/>
                <a:gd name="connsiteX3" fmla="*/ 255460 w 460595"/>
                <a:gd name="connsiteY3" fmla="*/ 317374 h 386821"/>
                <a:gd name="connsiteX4" fmla="*/ 255460 w 460595"/>
                <a:gd name="connsiteY4" fmla="*/ 365475 h 386821"/>
                <a:gd name="connsiteX5" fmla="*/ 321886 w 460595"/>
                <a:gd name="connsiteY5" fmla="*/ 365475 h 386821"/>
                <a:gd name="connsiteX6" fmla="*/ 321886 w 460595"/>
                <a:gd name="connsiteY6" fmla="*/ 386821 h 386821"/>
                <a:gd name="connsiteX7" fmla="*/ 138704 w 460595"/>
                <a:gd name="connsiteY7" fmla="*/ 386821 h 386821"/>
                <a:gd name="connsiteX8" fmla="*/ 138704 w 460595"/>
                <a:gd name="connsiteY8" fmla="*/ 365475 h 386821"/>
                <a:gd name="connsiteX9" fmla="*/ 205129 w 460595"/>
                <a:gd name="connsiteY9" fmla="*/ 365475 h 386821"/>
                <a:gd name="connsiteX10" fmla="*/ 205129 w 460595"/>
                <a:gd name="connsiteY10" fmla="*/ 317374 h 386821"/>
                <a:gd name="connsiteX11" fmla="*/ 0 w 460595"/>
                <a:gd name="connsiteY11" fmla="*/ 317374 h 38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595" h="386821">
                  <a:moveTo>
                    <a:pt x="0" y="0"/>
                  </a:moveTo>
                  <a:lnTo>
                    <a:pt x="460595" y="0"/>
                  </a:lnTo>
                  <a:lnTo>
                    <a:pt x="460595" y="317374"/>
                  </a:lnTo>
                  <a:lnTo>
                    <a:pt x="255460" y="317374"/>
                  </a:lnTo>
                  <a:lnTo>
                    <a:pt x="255460" y="365475"/>
                  </a:lnTo>
                  <a:lnTo>
                    <a:pt x="321886" y="365475"/>
                  </a:lnTo>
                  <a:lnTo>
                    <a:pt x="321886" y="386821"/>
                  </a:lnTo>
                  <a:lnTo>
                    <a:pt x="138704" y="386821"/>
                  </a:lnTo>
                  <a:lnTo>
                    <a:pt x="138704" y="365475"/>
                  </a:lnTo>
                  <a:lnTo>
                    <a:pt x="205129" y="365475"/>
                  </a:lnTo>
                  <a:lnTo>
                    <a:pt x="205129" y="317374"/>
                  </a:lnTo>
                  <a:lnTo>
                    <a:pt x="0" y="317374"/>
                  </a:lnTo>
                  <a:close/>
                </a:path>
              </a:pathLst>
            </a:custGeom>
            <a:solidFill>
              <a:schemeClr val="bg1">
                <a:lumMod val="7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45" name="Rectangle 44">
              <a:extLst>
                <a:ext uri="{FF2B5EF4-FFF2-40B4-BE49-F238E27FC236}">
                  <a16:creationId xmlns:a16="http://schemas.microsoft.com/office/drawing/2014/main" id="{3D72AFA0-7B22-D696-37AB-01A6AB8014F4}"/>
                </a:ext>
              </a:extLst>
            </p:cNvPr>
            <p:cNvSpPr/>
            <p:nvPr/>
          </p:nvSpPr>
          <p:spPr bwMode="auto">
            <a:xfrm>
              <a:off x="6967569" y="2532473"/>
              <a:ext cx="460595" cy="281072"/>
            </a:xfrm>
            <a:prstGeom prst="rect">
              <a:avLst/>
            </a:prstGeom>
            <a:solidFill>
              <a:schemeClr val="bg1">
                <a:lumMod val="8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err="1">
                <a:ln>
                  <a:noFill/>
                </a:ln>
                <a:effectLst/>
                <a:uLnTx/>
                <a:uFillTx/>
                <a:latin typeface="Segoe UI"/>
                <a:ea typeface="+mn-ea"/>
                <a:cs typeface="+mn-cs"/>
              </a:endParaRPr>
            </a:p>
          </p:txBody>
        </p:sp>
        <p:grpSp>
          <p:nvGrpSpPr>
            <p:cNvPr id="46" name="person" descr="person">
              <a:extLst>
                <a:ext uri="{FF2B5EF4-FFF2-40B4-BE49-F238E27FC236}">
                  <a16:creationId xmlns:a16="http://schemas.microsoft.com/office/drawing/2014/main" id="{4CC0E4FD-E8A4-63EE-388A-E6D44FA4C328}"/>
                </a:ext>
              </a:extLst>
            </p:cNvPr>
            <p:cNvGrpSpPr/>
            <p:nvPr/>
          </p:nvGrpSpPr>
          <p:grpSpPr>
            <a:xfrm>
              <a:off x="6752463" y="2572457"/>
              <a:ext cx="329736" cy="377821"/>
              <a:chOff x="5509429" y="3371441"/>
              <a:chExt cx="233375" cy="267410"/>
            </a:xfrm>
            <a:grpFill/>
          </p:grpSpPr>
          <p:sp>
            <p:nvSpPr>
              <p:cNvPr id="47" name="Freeform: Shape 209">
                <a:extLst>
                  <a:ext uri="{FF2B5EF4-FFF2-40B4-BE49-F238E27FC236}">
                    <a16:creationId xmlns:a16="http://schemas.microsoft.com/office/drawing/2014/main" id="{456128D3-9A8A-1A81-453A-E6A9FC1E9E79}"/>
                  </a:ext>
                </a:extLst>
              </p:cNvPr>
              <p:cNvSpPr/>
              <p:nvPr/>
            </p:nvSpPr>
            <p:spPr>
              <a:xfrm>
                <a:off x="5562135" y="3371441"/>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bg1">
                  <a:lumMod val="75000"/>
                </a:schemeClr>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sp>
            <p:nvSpPr>
              <p:cNvPr id="48" name="Freeform: Shape 210">
                <a:extLst>
                  <a:ext uri="{FF2B5EF4-FFF2-40B4-BE49-F238E27FC236}">
                    <a16:creationId xmlns:a16="http://schemas.microsoft.com/office/drawing/2014/main" id="{ED2F9AA2-7C4E-DC00-106E-6CF5BC25407E}"/>
                  </a:ext>
                </a:extLst>
              </p:cNvPr>
              <p:cNvSpPr/>
              <p:nvPr/>
            </p:nvSpPr>
            <p:spPr>
              <a:xfrm>
                <a:off x="5509429" y="3506944"/>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bg1">
                  <a:lumMod val="75000"/>
                </a:schemeClr>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grpSp>
      </p:grpSp>
      <p:grpSp>
        <p:nvGrpSpPr>
          <p:cNvPr id="49" name="engineer" descr="engineer, assistance">
            <a:extLst>
              <a:ext uri="{FF2B5EF4-FFF2-40B4-BE49-F238E27FC236}">
                <a16:creationId xmlns:a16="http://schemas.microsoft.com/office/drawing/2014/main" id="{D4744809-FC15-C315-E837-21277CD9B98B}"/>
              </a:ext>
            </a:extLst>
          </p:cNvPr>
          <p:cNvGrpSpPr/>
          <p:nvPr/>
        </p:nvGrpSpPr>
        <p:grpSpPr>
          <a:xfrm>
            <a:off x="6016728" y="2077354"/>
            <a:ext cx="577698" cy="577694"/>
            <a:chOff x="6339155" y="5746544"/>
            <a:chExt cx="435026" cy="435024"/>
          </a:xfrm>
        </p:grpSpPr>
        <p:sp>
          <p:nvSpPr>
            <p:cNvPr id="50" name="Freeform: Shape 344">
              <a:extLst>
                <a:ext uri="{FF2B5EF4-FFF2-40B4-BE49-F238E27FC236}">
                  <a16:creationId xmlns:a16="http://schemas.microsoft.com/office/drawing/2014/main" id="{96A76C11-7EE7-5C31-BA59-3E46334A9CB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sp>
          <p:nvSpPr>
            <p:cNvPr id="51" name="Freeform: Shape 345">
              <a:extLst>
                <a:ext uri="{FF2B5EF4-FFF2-40B4-BE49-F238E27FC236}">
                  <a16:creationId xmlns:a16="http://schemas.microsoft.com/office/drawing/2014/main" id="{85F95BFD-107A-2BA5-AE2A-A35466815678}"/>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grpSp>
      <p:sp>
        <p:nvSpPr>
          <p:cNvPr id="52" name="TextBox 51">
            <a:extLst>
              <a:ext uri="{FF2B5EF4-FFF2-40B4-BE49-F238E27FC236}">
                <a16:creationId xmlns:a16="http://schemas.microsoft.com/office/drawing/2014/main" id="{BF6DA4CA-E318-2897-46A1-1F8429EAF54D}"/>
              </a:ext>
            </a:extLst>
          </p:cNvPr>
          <p:cNvSpPr txBox="1"/>
          <p:nvPr/>
        </p:nvSpPr>
        <p:spPr>
          <a:xfrm>
            <a:off x="6031438" y="2835263"/>
            <a:ext cx="4791902" cy="1569660"/>
          </a:xfrm>
          <a:prstGeom prst="rect">
            <a:avLst/>
          </a:prstGeom>
          <a:noFill/>
          <a:effectLst/>
        </p:spPr>
        <p:txBody>
          <a:bodyPr wrap="square" lIns="0" tIns="0" rIns="0" bIns="0" rtlCol="0" anchor="t" anchorCtr="0">
            <a:spAutoFit/>
          </a:bodyPr>
          <a:lstStyle>
            <a:defPPr>
              <a:defRPr lang="en-US"/>
            </a:defPPr>
            <a:lvl1pPr marL="230188" indent="-230188">
              <a:spcBef>
                <a:spcPts val="1200"/>
              </a:spcBef>
              <a:buFont typeface="Arial" panose="020B0604020202020204" pitchFamily="34" charset="0"/>
              <a:buChar char="•"/>
              <a:defRPr sz="2400" spc="-5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stStyle>
          <a:p>
            <a:pPr marL="0" indent="0">
              <a:buNone/>
            </a:pPr>
            <a:r>
              <a:rPr lang="en-US" sz="1800" spc="-100" dirty="0">
                <a:solidFill>
                  <a:schemeClr val="tx1"/>
                </a:solidFill>
              </a:rPr>
              <a:t>Dedicated compute to match project demands</a:t>
            </a:r>
          </a:p>
          <a:p>
            <a:pPr marL="0" indent="0">
              <a:buNone/>
            </a:pPr>
            <a:r>
              <a:rPr lang="en-US" sz="1800" spc="-100" dirty="0">
                <a:solidFill>
                  <a:schemeClr val="tx1"/>
                </a:solidFill>
              </a:rPr>
              <a:t>Deploy any IDE, SDK tools that run on Windows</a:t>
            </a:r>
          </a:p>
          <a:p>
            <a:pPr marL="0" indent="0">
              <a:buNone/>
            </a:pPr>
            <a:r>
              <a:rPr lang="en-US" sz="1800" spc="-100" dirty="0">
                <a:solidFill>
                  <a:schemeClr val="tx1"/>
                </a:solidFill>
              </a:rPr>
              <a:t>Develop for desktop, mobile, web, and more</a:t>
            </a:r>
          </a:p>
          <a:p>
            <a:pPr marL="0" indent="0">
              <a:buNone/>
            </a:pPr>
            <a:r>
              <a:rPr lang="en-US" sz="1800" spc="-100" dirty="0">
                <a:solidFill>
                  <a:schemeClr val="tx1"/>
                </a:solidFill>
              </a:rPr>
              <a:t>WSL and nested </a:t>
            </a:r>
            <a:r>
              <a:rPr lang="en-US" sz="1800" spc="-100" dirty="0" err="1">
                <a:solidFill>
                  <a:schemeClr val="tx1"/>
                </a:solidFill>
              </a:rPr>
              <a:t>virtualisation</a:t>
            </a:r>
            <a:r>
              <a:rPr lang="en-US" sz="1800" spc="-100" dirty="0">
                <a:solidFill>
                  <a:schemeClr val="tx1"/>
                </a:solidFill>
              </a:rPr>
              <a:t> support</a:t>
            </a:r>
          </a:p>
        </p:txBody>
      </p:sp>
    </p:spTree>
    <p:extLst>
      <p:ext uri="{BB962C8B-B14F-4D97-AF65-F5344CB8AC3E}">
        <p14:creationId xmlns:p14="http://schemas.microsoft.com/office/powerpoint/2010/main" val="32444919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4.16667E-6 2.22222E-6 L 0.01562 -0.00047 " pathEditMode="relative" rAng="0" ptsTypes="AA">
                                      <p:cBhvr>
                                        <p:cTn id="9" dur="700" spd="-100000" fill="hold"/>
                                        <p:tgtEl>
                                          <p:spTgt spid="52"/>
                                        </p:tgtEl>
                                        <p:attrNameLst>
                                          <p:attrName>ppt_x</p:attrName>
                                          <p:attrName>ppt_y</p:attrName>
                                        </p:attrNameLst>
                                      </p:cBhvr>
                                      <p:rCtr x="781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descr="icon">
            <a:extLst>
              <a:ext uri="{FF2B5EF4-FFF2-40B4-BE49-F238E27FC236}">
                <a16:creationId xmlns:a16="http://schemas.microsoft.com/office/drawing/2014/main" id="{191F27BC-D0A2-DC84-9CB0-74A454B7B904}"/>
              </a:ext>
            </a:extLst>
          </p:cNvPr>
          <p:cNvGrpSpPr/>
          <p:nvPr/>
        </p:nvGrpSpPr>
        <p:grpSpPr>
          <a:xfrm>
            <a:off x="5983387" y="3135275"/>
            <a:ext cx="644382" cy="479081"/>
            <a:chOff x="6801501" y="4654279"/>
            <a:chExt cx="644382" cy="479081"/>
          </a:xfrm>
        </p:grpSpPr>
        <p:grpSp>
          <p:nvGrpSpPr>
            <p:cNvPr id="79" name="Group 78">
              <a:extLst>
                <a:ext uri="{FF2B5EF4-FFF2-40B4-BE49-F238E27FC236}">
                  <a16:creationId xmlns:a16="http://schemas.microsoft.com/office/drawing/2014/main" id="{7027DEFA-A840-3A38-0E47-F5FD32F3E0E5}"/>
                </a:ext>
              </a:extLst>
            </p:cNvPr>
            <p:cNvGrpSpPr/>
            <p:nvPr/>
          </p:nvGrpSpPr>
          <p:grpSpPr>
            <a:xfrm>
              <a:off x="7303485" y="4926364"/>
              <a:ext cx="128179" cy="206996"/>
              <a:chOff x="5205323" y="5714024"/>
              <a:chExt cx="193845" cy="313039"/>
            </a:xfrm>
          </p:grpSpPr>
          <p:sp>
            <p:nvSpPr>
              <p:cNvPr id="85" name="Rounded Rectangle 37">
                <a:extLst>
                  <a:ext uri="{FF2B5EF4-FFF2-40B4-BE49-F238E27FC236}">
                    <a16:creationId xmlns:a16="http://schemas.microsoft.com/office/drawing/2014/main" id="{28D0E54E-6AB4-F37A-53CA-D8D74F6593EE}"/>
                  </a:ext>
                </a:extLst>
              </p:cNvPr>
              <p:cNvSpPr/>
              <p:nvPr/>
            </p:nvSpPr>
            <p:spPr bwMode="auto">
              <a:xfrm>
                <a:off x="5205323" y="5714024"/>
                <a:ext cx="193845" cy="313039"/>
              </a:xfrm>
              <a:prstGeom prst="round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a:solidFill>
                    <a:srgbClr val="FFFFFF"/>
                  </a:solidFill>
                </a:endParaRPr>
              </a:p>
            </p:txBody>
          </p:sp>
          <p:sp>
            <p:nvSpPr>
              <p:cNvPr id="86" name="Rectangle 85">
                <a:extLst>
                  <a:ext uri="{FF2B5EF4-FFF2-40B4-BE49-F238E27FC236}">
                    <a16:creationId xmlns:a16="http://schemas.microsoft.com/office/drawing/2014/main" id="{2EB93CFF-2CB6-2D93-72A3-8BEB0F67CC7F}"/>
                  </a:ext>
                </a:extLst>
              </p:cNvPr>
              <p:cNvSpPr/>
              <p:nvPr/>
            </p:nvSpPr>
            <p:spPr bwMode="auto">
              <a:xfrm>
                <a:off x="5279674" y="5945922"/>
                <a:ext cx="45144" cy="45144"/>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a:solidFill>
                    <a:srgbClr val="FFFFFF"/>
                  </a:solidFill>
                </a:endParaRPr>
              </a:p>
            </p:txBody>
          </p:sp>
        </p:grpSp>
        <p:sp>
          <p:nvSpPr>
            <p:cNvPr id="80" name="Freeform 32">
              <a:extLst>
                <a:ext uri="{FF2B5EF4-FFF2-40B4-BE49-F238E27FC236}">
                  <a16:creationId xmlns:a16="http://schemas.microsoft.com/office/drawing/2014/main" id="{069187BA-5FC7-718F-0AAA-30A61FA10A8D}"/>
                </a:ext>
              </a:extLst>
            </p:cNvPr>
            <p:cNvSpPr/>
            <p:nvPr/>
          </p:nvSpPr>
          <p:spPr bwMode="auto">
            <a:xfrm>
              <a:off x="6801501" y="4777849"/>
              <a:ext cx="461488" cy="331638"/>
            </a:xfrm>
            <a:custGeom>
              <a:avLst/>
              <a:gdLst>
                <a:gd name="connsiteX0" fmla="*/ 0 w 461488"/>
                <a:gd name="connsiteY0" fmla="*/ 0 h 331638"/>
                <a:gd name="connsiteX1" fmla="*/ 461488 w 461488"/>
                <a:gd name="connsiteY1" fmla="*/ 0 h 331638"/>
                <a:gd name="connsiteX2" fmla="*/ 461488 w 461488"/>
                <a:gd name="connsiteY2" fmla="*/ 272098 h 331638"/>
                <a:gd name="connsiteX3" fmla="*/ 252316 w 461488"/>
                <a:gd name="connsiteY3" fmla="*/ 272098 h 331638"/>
                <a:gd name="connsiteX4" fmla="*/ 252316 w 461488"/>
                <a:gd name="connsiteY4" fmla="*/ 313337 h 331638"/>
                <a:gd name="connsiteX5" fmla="*/ 309267 w 461488"/>
                <a:gd name="connsiteY5" fmla="*/ 313337 h 331638"/>
                <a:gd name="connsiteX6" fmla="*/ 309267 w 461488"/>
                <a:gd name="connsiteY6" fmla="*/ 331638 h 331638"/>
                <a:gd name="connsiteX7" fmla="*/ 152217 w 461488"/>
                <a:gd name="connsiteY7" fmla="*/ 331638 h 331638"/>
                <a:gd name="connsiteX8" fmla="*/ 152217 w 461488"/>
                <a:gd name="connsiteY8" fmla="*/ 313337 h 331638"/>
                <a:gd name="connsiteX9" fmla="*/ 209165 w 461488"/>
                <a:gd name="connsiteY9" fmla="*/ 313337 h 331638"/>
                <a:gd name="connsiteX10" fmla="*/ 209165 w 461488"/>
                <a:gd name="connsiteY10" fmla="*/ 272098 h 331638"/>
                <a:gd name="connsiteX11" fmla="*/ 0 w 461488"/>
                <a:gd name="connsiteY11" fmla="*/ 272098 h 33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488" h="331638">
                  <a:moveTo>
                    <a:pt x="0" y="0"/>
                  </a:moveTo>
                  <a:lnTo>
                    <a:pt x="461488" y="0"/>
                  </a:lnTo>
                  <a:lnTo>
                    <a:pt x="461488" y="272098"/>
                  </a:lnTo>
                  <a:lnTo>
                    <a:pt x="252316" y="272098"/>
                  </a:lnTo>
                  <a:lnTo>
                    <a:pt x="252316" y="313337"/>
                  </a:lnTo>
                  <a:lnTo>
                    <a:pt x="309267" y="313337"/>
                  </a:lnTo>
                  <a:lnTo>
                    <a:pt x="309267" y="331638"/>
                  </a:lnTo>
                  <a:lnTo>
                    <a:pt x="152217" y="331638"/>
                  </a:lnTo>
                  <a:lnTo>
                    <a:pt x="152217" y="313337"/>
                  </a:lnTo>
                  <a:lnTo>
                    <a:pt x="209165" y="313337"/>
                  </a:lnTo>
                  <a:lnTo>
                    <a:pt x="209165" y="272098"/>
                  </a:lnTo>
                  <a:lnTo>
                    <a:pt x="0" y="272098"/>
                  </a:lnTo>
                  <a:close/>
                </a:path>
              </a:pathLst>
            </a:cu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CA" sz="1600">
                <a:solidFill>
                  <a:srgbClr val="FFFFFF"/>
                </a:solidFill>
              </a:endParaRPr>
            </a:p>
          </p:txBody>
        </p:sp>
        <p:sp>
          <p:nvSpPr>
            <p:cNvPr id="81" name="Rectangle 80">
              <a:extLst>
                <a:ext uri="{FF2B5EF4-FFF2-40B4-BE49-F238E27FC236}">
                  <a16:creationId xmlns:a16="http://schemas.microsoft.com/office/drawing/2014/main" id="{96F04233-A93B-D6C9-CD30-14073827D212}"/>
                </a:ext>
              </a:extLst>
            </p:cNvPr>
            <p:cNvSpPr/>
            <p:nvPr/>
          </p:nvSpPr>
          <p:spPr bwMode="auto">
            <a:xfrm>
              <a:off x="6801502" y="4777849"/>
              <a:ext cx="461487" cy="240975"/>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err="1">
                <a:solidFill>
                  <a:srgbClr val="FFFFFF"/>
                </a:solidFill>
              </a:endParaRPr>
            </a:p>
          </p:txBody>
        </p:sp>
        <p:grpSp>
          <p:nvGrpSpPr>
            <p:cNvPr id="82" name="Group 81">
              <a:extLst>
                <a:ext uri="{FF2B5EF4-FFF2-40B4-BE49-F238E27FC236}">
                  <a16:creationId xmlns:a16="http://schemas.microsoft.com/office/drawing/2014/main" id="{246A6DE4-0F18-C7AF-4EE6-CA0ED490FAC9}"/>
                </a:ext>
              </a:extLst>
            </p:cNvPr>
            <p:cNvGrpSpPr/>
            <p:nvPr/>
          </p:nvGrpSpPr>
          <p:grpSpPr>
            <a:xfrm>
              <a:off x="7132049" y="4654279"/>
              <a:ext cx="313834" cy="206996"/>
              <a:chOff x="5621391" y="5714024"/>
              <a:chExt cx="474609" cy="313039"/>
            </a:xfrm>
          </p:grpSpPr>
          <p:sp>
            <p:nvSpPr>
              <p:cNvPr id="83" name="Rounded Rectangle 35">
                <a:extLst>
                  <a:ext uri="{FF2B5EF4-FFF2-40B4-BE49-F238E27FC236}">
                    <a16:creationId xmlns:a16="http://schemas.microsoft.com/office/drawing/2014/main" id="{2935F6EC-D314-F80D-7BFF-2EB8F2FFD428}"/>
                  </a:ext>
                </a:extLst>
              </p:cNvPr>
              <p:cNvSpPr/>
              <p:nvPr/>
            </p:nvSpPr>
            <p:spPr bwMode="auto">
              <a:xfrm>
                <a:off x="5621391" y="5714024"/>
                <a:ext cx="474609" cy="313039"/>
              </a:xfrm>
              <a:prstGeom prst="roundRect">
                <a:avLst>
                  <a:gd name="adj" fmla="val 1261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a:solidFill>
                    <a:srgbClr val="FFFFFF"/>
                  </a:solidFill>
                </a:endParaRPr>
              </a:p>
            </p:txBody>
          </p:sp>
          <p:sp>
            <p:nvSpPr>
              <p:cNvPr id="84" name="Rectangle 83">
                <a:extLst>
                  <a:ext uri="{FF2B5EF4-FFF2-40B4-BE49-F238E27FC236}">
                    <a16:creationId xmlns:a16="http://schemas.microsoft.com/office/drawing/2014/main" id="{018E62C4-2D13-62EB-9D13-9A3E85A06E4B}"/>
                  </a:ext>
                </a:extLst>
              </p:cNvPr>
              <p:cNvSpPr/>
              <p:nvPr/>
            </p:nvSpPr>
            <p:spPr bwMode="auto">
              <a:xfrm>
                <a:off x="5822339" y="5945922"/>
                <a:ext cx="72704" cy="45144"/>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a:solidFill>
                    <a:srgbClr val="FFFFFF"/>
                  </a:solidFill>
                </a:endParaRPr>
              </a:p>
            </p:txBody>
          </p:sp>
        </p:grpSp>
      </p:grpSp>
      <p:sp>
        <p:nvSpPr>
          <p:cNvPr id="3" name="Title 2">
            <a:extLst>
              <a:ext uri="{FF2B5EF4-FFF2-40B4-BE49-F238E27FC236}">
                <a16:creationId xmlns:a16="http://schemas.microsoft.com/office/drawing/2014/main" id="{DCA5CF73-6C69-7D24-B5B2-89C427CE950F}"/>
              </a:ext>
            </a:extLst>
          </p:cNvPr>
          <p:cNvSpPr>
            <a:spLocks noGrp="1"/>
          </p:cNvSpPr>
          <p:nvPr>
            <p:ph type="title"/>
          </p:nvPr>
        </p:nvSpPr>
        <p:spPr>
          <a:xfrm>
            <a:off x="539999" y="430035"/>
            <a:ext cx="3828801" cy="1354217"/>
          </a:xfrm>
        </p:spPr>
        <p:txBody>
          <a:bodyPr/>
          <a:lstStyle/>
          <a:p>
            <a:r>
              <a:rPr lang="en-AU"/>
              <a:t>Dev Box</a:t>
            </a:r>
            <a:br>
              <a:rPr lang="en-AU"/>
            </a:br>
            <a:r>
              <a:rPr lang="en-AU"/>
              <a:t>capabilities</a:t>
            </a:r>
          </a:p>
        </p:txBody>
      </p:sp>
      <p:sp>
        <p:nvSpPr>
          <p:cNvPr id="30" name="TextBox 29">
            <a:extLst>
              <a:ext uri="{FF2B5EF4-FFF2-40B4-BE49-F238E27FC236}">
                <a16:creationId xmlns:a16="http://schemas.microsoft.com/office/drawing/2014/main" id="{F2E9687F-E823-B0E6-7C36-C02CE41E3478}"/>
              </a:ext>
            </a:extLst>
          </p:cNvPr>
          <p:cNvSpPr txBox="1"/>
          <p:nvPr/>
        </p:nvSpPr>
        <p:spPr>
          <a:xfrm>
            <a:off x="6703660" y="1786192"/>
            <a:ext cx="4069457"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stStyle>
          <a:p>
            <a:r>
              <a:rPr lang="en-US" dirty="0">
                <a:solidFill>
                  <a:schemeClr val="bg1">
                    <a:lumMod val="75000"/>
                  </a:schemeClr>
                </a:solidFill>
              </a:rPr>
              <a:t>Own your workstation</a:t>
            </a:r>
          </a:p>
        </p:txBody>
      </p:sp>
      <p:grpSp>
        <p:nvGrpSpPr>
          <p:cNvPr id="43" name="Group 42" descr="icon">
            <a:extLst>
              <a:ext uri="{FF2B5EF4-FFF2-40B4-BE49-F238E27FC236}">
                <a16:creationId xmlns:a16="http://schemas.microsoft.com/office/drawing/2014/main" id="{19D86921-914E-CF33-F389-B103290CE2B5}"/>
              </a:ext>
            </a:extLst>
          </p:cNvPr>
          <p:cNvGrpSpPr/>
          <p:nvPr/>
        </p:nvGrpSpPr>
        <p:grpSpPr>
          <a:xfrm>
            <a:off x="6094224" y="1791317"/>
            <a:ext cx="392796" cy="242875"/>
            <a:chOff x="6752463" y="2532474"/>
            <a:chExt cx="675705" cy="417804"/>
          </a:xfrm>
          <a:solidFill>
            <a:srgbClr val="505050"/>
          </a:solidFill>
        </p:grpSpPr>
        <p:sp>
          <p:nvSpPr>
            <p:cNvPr id="44" name="Freeform 30">
              <a:extLst>
                <a:ext uri="{FF2B5EF4-FFF2-40B4-BE49-F238E27FC236}">
                  <a16:creationId xmlns:a16="http://schemas.microsoft.com/office/drawing/2014/main" id="{BB869672-4310-0CD2-31E4-3BBBCF0B05D5}"/>
                </a:ext>
              </a:extLst>
            </p:cNvPr>
            <p:cNvSpPr/>
            <p:nvPr/>
          </p:nvSpPr>
          <p:spPr bwMode="auto">
            <a:xfrm>
              <a:off x="6967552" y="2532477"/>
              <a:ext cx="460595" cy="386822"/>
            </a:xfrm>
            <a:custGeom>
              <a:avLst/>
              <a:gdLst>
                <a:gd name="connsiteX0" fmla="*/ 0 w 460595"/>
                <a:gd name="connsiteY0" fmla="*/ 0 h 386821"/>
                <a:gd name="connsiteX1" fmla="*/ 460595 w 460595"/>
                <a:gd name="connsiteY1" fmla="*/ 0 h 386821"/>
                <a:gd name="connsiteX2" fmla="*/ 460595 w 460595"/>
                <a:gd name="connsiteY2" fmla="*/ 317374 h 386821"/>
                <a:gd name="connsiteX3" fmla="*/ 255460 w 460595"/>
                <a:gd name="connsiteY3" fmla="*/ 317374 h 386821"/>
                <a:gd name="connsiteX4" fmla="*/ 255460 w 460595"/>
                <a:gd name="connsiteY4" fmla="*/ 365475 h 386821"/>
                <a:gd name="connsiteX5" fmla="*/ 321886 w 460595"/>
                <a:gd name="connsiteY5" fmla="*/ 365475 h 386821"/>
                <a:gd name="connsiteX6" fmla="*/ 321886 w 460595"/>
                <a:gd name="connsiteY6" fmla="*/ 386821 h 386821"/>
                <a:gd name="connsiteX7" fmla="*/ 138704 w 460595"/>
                <a:gd name="connsiteY7" fmla="*/ 386821 h 386821"/>
                <a:gd name="connsiteX8" fmla="*/ 138704 w 460595"/>
                <a:gd name="connsiteY8" fmla="*/ 365475 h 386821"/>
                <a:gd name="connsiteX9" fmla="*/ 205129 w 460595"/>
                <a:gd name="connsiteY9" fmla="*/ 365475 h 386821"/>
                <a:gd name="connsiteX10" fmla="*/ 205129 w 460595"/>
                <a:gd name="connsiteY10" fmla="*/ 317374 h 386821"/>
                <a:gd name="connsiteX11" fmla="*/ 0 w 460595"/>
                <a:gd name="connsiteY11" fmla="*/ 317374 h 38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595" h="386821">
                  <a:moveTo>
                    <a:pt x="0" y="0"/>
                  </a:moveTo>
                  <a:lnTo>
                    <a:pt x="460595" y="0"/>
                  </a:lnTo>
                  <a:lnTo>
                    <a:pt x="460595" y="317374"/>
                  </a:lnTo>
                  <a:lnTo>
                    <a:pt x="255460" y="317374"/>
                  </a:lnTo>
                  <a:lnTo>
                    <a:pt x="255460" y="365475"/>
                  </a:lnTo>
                  <a:lnTo>
                    <a:pt x="321886" y="365475"/>
                  </a:lnTo>
                  <a:lnTo>
                    <a:pt x="321886" y="386821"/>
                  </a:lnTo>
                  <a:lnTo>
                    <a:pt x="138704" y="386821"/>
                  </a:lnTo>
                  <a:lnTo>
                    <a:pt x="138704" y="365475"/>
                  </a:lnTo>
                  <a:lnTo>
                    <a:pt x="205129" y="365475"/>
                  </a:lnTo>
                  <a:lnTo>
                    <a:pt x="205129" y="317374"/>
                  </a:lnTo>
                  <a:lnTo>
                    <a:pt x="0" y="317374"/>
                  </a:lnTo>
                  <a:close/>
                </a:path>
              </a:pathLst>
            </a:custGeom>
            <a:solidFill>
              <a:schemeClr val="bg1">
                <a:lumMod val="7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effectLst/>
                <a:uLnTx/>
                <a:uFillTx/>
                <a:latin typeface="Segoe UI"/>
                <a:ea typeface="+mn-ea"/>
                <a:cs typeface="+mn-cs"/>
              </a:endParaRPr>
            </a:p>
          </p:txBody>
        </p:sp>
        <p:sp>
          <p:nvSpPr>
            <p:cNvPr id="45" name="Rectangle 44">
              <a:extLst>
                <a:ext uri="{FF2B5EF4-FFF2-40B4-BE49-F238E27FC236}">
                  <a16:creationId xmlns:a16="http://schemas.microsoft.com/office/drawing/2014/main" id="{3D72AFA0-7B22-D696-37AB-01A6AB8014F4}"/>
                </a:ext>
              </a:extLst>
            </p:cNvPr>
            <p:cNvSpPr/>
            <p:nvPr/>
          </p:nvSpPr>
          <p:spPr bwMode="auto">
            <a:xfrm>
              <a:off x="6967573" y="2532474"/>
              <a:ext cx="460595" cy="281072"/>
            </a:xfrm>
            <a:prstGeom prst="rect">
              <a:avLst/>
            </a:prstGeom>
            <a:solidFill>
              <a:schemeClr val="bg1">
                <a:lumMod val="8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err="1">
                <a:ln>
                  <a:noFill/>
                </a:ln>
                <a:effectLst/>
                <a:uLnTx/>
                <a:uFillTx/>
                <a:latin typeface="Segoe UI"/>
                <a:ea typeface="+mn-ea"/>
                <a:cs typeface="+mn-cs"/>
              </a:endParaRPr>
            </a:p>
          </p:txBody>
        </p:sp>
        <p:grpSp>
          <p:nvGrpSpPr>
            <p:cNvPr id="46" name="person" descr="person">
              <a:extLst>
                <a:ext uri="{FF2B5EF4-FFF2-40B4-BE49-F238E27FC236}">
                  <a16:creationId xmlns:a16="http://schemas.microsoft.com/office/drawing/2014/main" id="{4CC0E4FD-E8A4-63EE-388A-E6D44FA4C328}"/>
                </a:ext>
              </a:extLst>
            </p:cNvPr>
            <p:cNvGrpSpPr/>
            <p:nvPr/>
          </p:nvGrpSpPr>
          <p:grpSpPr>
            <a:xfrm>
              <a:off x="6752463" y="2572457"/>
              <a:ext cx="329736" cy="377821"/>
              <a:chOff x="5509429" y="3371441"/>
              <a:chExt cx="233375" cy="267410"/>
            </a:xfrm>
            <a:grpFill/>
          </p:grpSpPr>
          <p:sp>
            <p:nvSpPr>
              <p:cNvPr id="47" name="Freeform: Shape 209">
                <a:extLst>
                  <a:ext uri="{FF2B5EF4-FFF2-40B4-BE49-F238E27FC236}">
                    <a16:creationId xmlns:a16="http://schemas.microsoft.com/office/drawing/2014/main" id="{456128D3-9A8A-1A81-453A-E6A9FC1E9E79}"/>
                  </a:ext>
                </a:extLst>
              </p:cNvPr>
              <p:cNvSpPr/>
              <p:nvPr/>
            </p:nvSpPr>
            <p:spPr>
              <a:xfrm>
                <a:off x="5562135" y="3371441"/>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bg1">
                  <a:lumMod val="75000"/>
                </a:schemeClr>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sp>
            <p:nvSpPr>
              <p:cNvPr id="48" name="Freeform: Shape 210">
                <a:extLst>
                  <a:ext uri="{FF2B5EF4-FFF2-40B4-BE49-F238E27FC236}">
                    <a16:creationId xmlns:a16="http://schemas.microsoft.com/office/drawing/2014/main" id="{ED2F9AA2-7C4E-DC00-106E-6CF5BC25407E}"/>
                  </a:ext>
                </a:extLst>
              </p:cNvPr>
              <p:cNvSpPr/>
              <p:nvPr/>
            </p:nvSpPr>
            <p:spPr>
              <a:xfrm>
                <a:off x="5509429" y="3506944"/>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bg1">
                  <a:lumMod val="75000"/>
                </a:schemeClr>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endParaRPr>
              </a:p>
            </p:txBody>
          </p:sp>
        </p:grpSp>
      </p:grpSp>
      <p:sp>
        <p:nvSpPr>
          <p:cNvPr id="28" name="TextBox 27">
            <a:extLst>
              <a:ext uri="{FF2B5EF4-FFF2-40B4-BE49-F238E27FC236}">
                <a16:creationId xmlns:a16="http://schemas.microsoft.com/office/drawing/2014/main" id="{598C4A24-7598-691E-3297-81F16400DE6C}"/>
              </a:ext>
            </a:extLst>
          </p:cNvPr>
          <p:cNvSpPr txBox="1"/>
          <p:nvPr/>
        </p:nvSpPr>
        <p:spPr>
          <a:xfrm>
            <a:off x="5959550" y="3845814"/>
            <a:ext cx="4576798" cy="1231106"/>
          </a:xfrm>
          <a:prstGeom prst="rect">
            <a:avLst/>
          </a:prstGeom>
          <a:noFill/>
          <a:effectLst/>
        </p:spPr>
        <p:txBody>
          <a:bodyPr wrap="square" lIns="0" tIns="0" rIns="0" bIns="0" rtlCol="0" anchor="t" anchorCtr="0">
            <a:spAutoFit/>
          </a:bodyPr>
          <a:lstStyle>
            <a:defPPr>
              <a:defRPr lang="en-US"/>
            </a:defPPr>
            <a:lvl1pPr marL="230188" indent="-230188">
              <a:spcBef>
                <a:spcPts val="1200"/>
              </a:spcBef>
              <a:buFont typeface="Arial" panose="020B0604020202020204" pitchFamily="34" charset="0"/>
              <a:buChar char="•"/>
              <a:defRPr sz="2000" spc="-10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stStyle>
          <a:p>
            <a:r>
              <a:rPr lang="en-US"/>
              <a:t>Accessible on any OS or browser</a:t>
            </a:r>
          </a:p>
          <a:p>
            <a:r>
              <a:rPr lang="en-US"/>
              <a:t>Works with the latest Windows versions</a:t>
            </a:r>
          </a:p>
          <a:p>
            <a:r>
              <a:rPr lang="en-US"/>
              <a:t>Secured and centrally managed</a:t>
            </a:r>
          </a:p>
        </p:txBody>
      </p:sp>
      <p:cxnSp>
        <p:nvCxnSpPr>
          <p:cNvPr id="53" name="Straight Connector 52" descr="line">
            <a:extLst>
              <a:ext uri="{FF2B5EF4-FFF2-40B4-BE49-F238E27FC236}">
                <a16:creationId xmlns:a16="http://schemas.microsoft.com/office/drawing/2014/main" id="{A1AC3613-F609-12C4-BEE0-EC56419E334E}"/>
              </a:ext>
            </a:extLst>
          </p:cNvPr>
          <p:cNvCxnSpPr>
            <a:cxnSpLocks/>
          </p:cNvCxnSpPr>
          <p:nvPr/>
        </p:nvCxnSpPr>
        <p:spPr>
          <a:xfrm>
            <a:off x="5972299" y="2822280"/>
            <a:ext cx="5107454"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00CCF62-3031-84F0-C448-57BC998966CB}"/>
              </a:ext>
            </a:extLst>
          </p:cNvPr>
          <p:cNvSpPr txBox="1"/>
          <p:nvPr/>
        </p:nvSpPr>
        <p:spPr>
          <a:xfrm>
            <a:off x="6703660" y="2402360"/>
            <a:ext cx="4069457" cy="246221"/>
          </a:xfrm>
          <a:prstGeom prst="rect">
            <a:avLst/>
          </a:prstGeom>
          <a:noFill/>
          <a:effectLst/>
        </p:spPr>
        <p:txBody>
          <a:bodyPr wrap="square" lIns="0" tIns="0" rIns="0" bIns="0" rtlCol="0" anchor="ctr" anchorCtr="0">
            <a:spAutoFit/>
          </a:bodyPr>
          <a:lstStyle>
            <a:defPPr>
              <a:defRPr lang="en-US"/>
            </a:defPPr>
            <a:lvl1pPr>
              <a:defRPr sz="1600" b="1" spc="-50">
                <a:solidFill>
                  <a:srgbClr val="737373"/>
                </a:solidFill>
              </a:defRPr>
            </a:lvl1pPr>
            <a:lvl2pPr marL="0" lvl="1">
              <a:spcBef>
                <a:spcPts val="1200"/>
              </a:spcBef>
              <a:defRPr sz="2800" spc="-50">
                <a:gradFill>
                  <a:gsLst>
                    <a:gs pos="76506">
                      <a:srgbClr val="FFFFFF"/>
                    </a:gs>
                    <a:gs pos="58434">
                      <a:srgbClr val="FFFFFF"/>
                    </a:gs>
                  </a:gsLst>
                  <a:lin ang="2700000" scaled="1"/>
                </a:gradFill>
              </a:defRPr>
            </a:lvl2pPr>
          </a:lstStyle>
          <a:p>
            <a:r>
              <a:rPr lang="en-US" dirty="0">
                <a:solidFill>
                  <a:schemeClr val="bg1">
                    <a:lumMod val="75000"/>
                  </a:schemeClr>
                </a:solidFill>
              </a:rPr>
              <a:t>Any tool and any workload</a:t>
            </a:r>
          </a:p>
        </p:txBody>
      </p:sp>
      <p:grpSp>
        <p:nvGrpSpPr>
          <p:cNvPr id="55" name="engineer" descr="engineer, assistance">
            <a:extLst>
              <a:ext uri="{FF2B5EF4-FFF2-40B4-BE49-F238E27FC236}">
                <a16:creationId xmlns:a16="http://schemas.microsoft.com/office/drawing/2014/main" id="{F5168984-834F-60B8-A22C-FAFADF230BD0}"/>
              </a:ext>
            </a:extLst>
          </p:cNvPr>
          <p:cNvGrpSpPr/>
          <p:nvPr/>
        </p:nvGrpSpPr>
        <p:grpSpPr>
          <a:xfrm>
            <a:off x="6126629" y="2342074"/>
            <a:ext cx="357896" cy="357894"/>
            <a:chOff x="6339155" y="5746544"/>
            <a:chExt cx="435026" cy="435024"/>
          </a:xfrm>
        </p:grpSpPr>
        <p:sp>
          <p:nvSpPr>
            <p:cNvPr id="56" name="Freeform: Shape 344">
              <a:extLst>
                <a:ext uri="{FF2B5EF4-FFF2-40B4-BE49-F238E27FC236}">
                  <a16:creationId xmlns:a16="http://schemas.microsoft.com/office/drawing/2014/main" id="{612CA872-A4CF-8ED5-6FB4-80AE5D81E473}"/>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bg1">
                <a:lumMod val="85000"/>
              </a:schemeClr>
            </a:solidFill>
            <a:ln w="4465" cap="flat">
              <a:noFill/>
              <a:prstDash val="solid"/>
              <a:miter/>
            </a:ln>
          </p:spPr>
          <p:txBody>
            <a:bodyPr rtlCol="0" anchor="ctr"/>
            <a:lstStyle/>
            <a:p>
              <a:endParaRPr lang="en-US"/>
            </a:p>
          </p:txBody>
        </p:sp>
        <p:sp>
          <p:nvSpPr>
            <p:cNvPr id="57" name="Freeform: Shape 345">
              <a:extLst>
                <a:ext uri="{FF2B5EF4-FFF2-40B4-BE49-F238E27FC236}">
                  <a16:creationId xmlns:a16="http://schemas.microsoft.com/office/drawing/2014/main" id="{FD5105B8-7481-3616-1ACC-E4763C179C9F}"/>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bg1">
                <a:lumMod val="75000"/>
              </a:schemeClr>
            </a:solidFill>
            <a:ln w="4465" cap="flat">
              <a:noFill/>
              <a:prstDash val="solid"/>
              <a:miter/>
            </a:ln>
          </p:spPr>
          <p:txBody>
            <a:bodyPr rtlCol="0" anchor="ctr"/>
            <a:lstStyle/>
            <a:p>
              <a:endParaRPr lang="en-US"/>
            </a:p>
          </p:txBody>
        </p:sp>
      </p:grpSp>
      <p:cxnSp>
        <p:nvCxnSpPr>
          <p:cNvPr id="59" name="Straight Connector 58" descr="line">
            <a:extLst>
              <a:ext uri="{FF2B5EF4-FFF2-40B4-BE49-F238E27FC236}">
                <a16:creationId xmlns:a16="http://schemas.microsoft.com/office/drawing/2014/main" id="{CB826EF5-46DA-21A9-24C4-F49A487F29C8}"/>
              </a:ext>
            </a:extLst>
          </p:cNvPr>
          <p:cNvCxnSpPr>
            <a:cxnSpLocks/>
          </p:cNvCxnSpPr>
          <p:nvPr/>
        </p:nvCxnSpPr>
        <p:spPr>
          <a:xfrm>
            <a:off x="5972299" y="2228724"/>
            <a:ext cx="5107454" cy="0"/>
          </a:xfrm>
          <a:prstGeom prst="line">
            <a:avLst/>
          </a:prstGeom>
          <a:ln w="9525">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6E337D2-10EB-32F5-F649-F435C2A65E97}"/>
              </a:ext>
            </a:extLst>
          </p:cNvPr>
          <p:cNvSpPr txBox="1"/>
          <p:nvPr/>
        </p:nvSpPr>
        <p:spPr>
          <a:xfrm>
            <a:off x="5983387" y="3845814"/>
            <a:ext cx="4576798" cy="1231106"/>
          </a:xfrm>
          <a:prstGeom prst="rect">
            <a:avLst/>
          </a:prstGeom>
          <a:noFill/>
          <a:effectLst/>
        </p:spPr>
        <p:txBody>
          <a:bodyPr wrap="square" lIns="0" tIns="0" rIns="0" bIns="0" rtlCol="0" anchor="t" anchorCtr="0">
            <a:spAutoFit/>
          </a:bodyPr>
          <a:lstStyle>
            <a:defPPr>
              <a:defRPr lang="en-US"/>
            </a:defPPr>
            <a:lvl1pPr marL="230188" indent="-230188">
              <a:spcBef>
                <a:spcPts val="1200"/>
              </a:spcBef>
              <a:buFont typeface="Arial" panose="020B0604020202020204" pitchFamily="34" charset="0"/>
              <a:buChar char="•"/>
              <a:defRPr sz="2000" spc="-10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stStyle>
          <a:p>
            <a:pPr marL="0" indent="0">
              <a:buNone/>
            </a:pPr>
            <a:r>
              <a:rPr lang="en-US">
                <a:solidFill>
                  <a:schemeClr val="tx1"/>
                </a:solidFill>
              </a:rPr>
              <a:t>Accessible on any OS or browser</a:t>
            </a:r>
          </a:p>
          <a:p>
            <a:pPr marL="0" indent="0">
              <a:buNone/>
            </a:pPr>
            <a:r>
              <a:rPr lang="en-US">
                <a:solidFill>
                  <a:schemeClr val="tx1"/>
                </a:solidFill>
              </a:rPr>
              <a:t>Works with the latest Windows versions</a:t>
            </a:r>
          </a:p>
          <a:p>
            <a:pPr marL="0" indent="0">
              <a:buNone/>
            </a:pPr>
            <a:r>
              <a:rPr lang="en-US">
                <a:solidFill>
                  <a:schemeClr val="tx1"/>
                </a:solidFill>
              </a:rPr>
              <a:t>Secured and centrally managed</a:t>
            </a:r>
          </a:p>
        </p:txBody>
      </p:sp>
      <p:sp>
        <p:nvSpPr>
          <p:cNvPr id="77" name="TextBox 76">
            <a:extLst>
              <a:ext uri="{FF2B5EF4-FFF2-40B4-BE49-F238E27FC236}">
                <a16:creationId xmlns:a16="http://schemas.microsoft.com/office/drawing/2014/main" id="{FF83A4EF-78FD-89B8-95A8-8233512038D9}"/>
              </a:ext>
            </a:extLst>
          </p:cNvPr>
          <p:cNvSpPr txBox="1"/>
          <p:nvPr/>
        </p:nvSpPr>
        <p:spPr>
          <a:xfrm>
            <a:off x="6855689" y="3190150"/>
            <a:ext cx="4992947" cy="369332"/>
          </a:xfrm>
          <a:prstGeom prst="rect">
            <a:avLst/>
          </a:prstGeom>
          <a:noFill/>
          <a:effectLst/>
        </p:spPr>
        <p:txBody>
          <a:bodyPr wrap="square" lIns="0" tIns="0" rIns="0" bIns="0" rtlCol="0" anchor="ctr" anchorCtr="0">
            <a:spAutoFit/>
          </a:bodyPr>
          <a:lstStyle>
            <a:defPPr>
              <a:defRPr lang="en-US"/>
            </a:defPPr>
            <a:lvl1pPr>
              <a:defRPr sz="2400" spc="-50">
                <a:gradFill>
                  <a:gsLst>
                    <a:gs pos="76506">
                      <a:srgbClr val="FFFFFF"/>
                    </a:gs>
                    <a:gs pos="58434">
                      <a:srgbClr val="FFFFFF"/>
                    </a:gs>
                  </a:gsLst>
                  <a:lin ang="2700000" scaled="1"/>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b="1">
                <a:solidFill>
                  <a:schemeClr val="tx1"/>
                </a:solidFill>
                <a:latin typeface="Segoe UI Semibold" panose="020B0702040204020203" pitchFamily="34" charset="0"/>
                <a:cs typeface="Segoe UI Semibold" panose="020B0702040204020203" pitchFamily="34" charset="0"/>
              </a:rPr>
              <a:t>Deploy on any device</a:t>
            </a:r>
          </a:p>
        </p:txBody>
      </p:sp>
    </p:spTree>
    <p:extLst>
      <p:ext uri="{BB962C8B-B14F-4D97-AF65-F5344CB8AC3E}">
        <p14:creationId xmlns:p14="http://schemas.microsoft.com/office/powerpoint/2010/main" val="2280517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2.29167E-6 -2.96296E-6 L 0.01563 -0.00046 " pathEditMode="relative" rAng="0" ptsTypes="AA">
                                      <p:cBhvr>
                                        <p:cTn id="9" dur="700" spd="-100000" fill="hold"/>
                                        <p:tgtEl>
                                          <p:spTgt spid="28"/>
                                        </p:tgtEl>
                                        <p:attrNameLst>
                                          <p:attrName>ppt_x</p:attrName>
                                          <p:attrName>ppt_y</p:attrName>
                                        </p:attrNameLst>
                                      </p:cBhvr>
                                      <p:rCtr x="78100" y="-2300"/>
                                    </p:animMotion>
                                  </p:childTnLst>
                                </p:cTn>
                              </p:par>
                              <p:par>
                                <p:cTn id="10" presetID="10"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42" presetClass="path" presetSubtype="0" decel="100000" fill="hold" grpId="1" nodeType="withEffect">
                                  <p:stCondLst>
                                    <p:cond delay="0"/>
                                  </p:stCondLst>
                                  <p:childTnLst>
                                    <p:animMotion origin="layout" path="M 4.58333E-6 -2.96296E-6 L 0.01562 -0.00046 " pathEditMode="relative" rAng="0" ptsTypes="AA">
                                      <p:cBhvr>
                                        <p:cTn id="14" dur="700" spd="-100000" fill="hold"/>
                                        <p:tgtEl>
                                          <p:spTgt spid="75"/>
                                        </p:tgtEl>
                                        <p:attrNameLst>
                                          <p:attrName>ppt_x</p:attrName>
                                          <p:attrName>ppt_y</p:attrName>
                                        </p:attrNameLst>
                                      </p:cBhvr>
                                      <p:rCtr x="781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75" grpId="0"/>
      <p:bldP spid="7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B5962-DFF6-F585-0321-29057432A2F6}"/>
              </a:ext>
            </a:extLst>
          </p:cNvPr>
          <p:cNvSpPr>
            <a:spLocks noGrp="1"/>
          </p:cNvSpPr>
          <p:nvPr>
            <p:ph type="body" sz="quarter" idx="4294967295"/>
          </p:nvPr>
        </p:nvSpPr>
        <p:spPr>
          <a:xfrm>
            <a:off x="609600" y="4530725"/>
            <a:ext cx="6794500" cy="615553"/>
          </a:xfrm>
        </p:spPr>
        <p:txBody>
          <a:bodyPr/>
          <a:lstStyle/>
          <a:p>
            <a:r>
              <a:rPr lang="en-AU" dirty="0">
                <a:solidFill>
                  <a:schemeClr val="accent6"/>
                </a:solidFill>
              </a:rPr>
              <a:t>Rapidly code, test, and ship from </a:t>
            </a:r>
            <a:br>
              <a:rPr lang="en-AU" dirty="0">
                <a:solidFill>
                  <a:schemeClr val="accent6"/>
                </a:solidFill>
              </a:rPr>
            </a:br>
            <a:r>
              <a:rPr lang="en-AU" dirty="0">
                <a:solidFill>
                  <a:schemeClr val="accent6"/>
                </a:solidFill>
              </a:rPr>
              <a:t>secure cloud developer environments</a:t>
            </a:r>
          </a:p>
        </p:txBody>
      </p:sp>
      <p:grpSp>
        <p:nvGrpSpPr>
          <p:cNvPr id="3" name="Group 2">
            <a:extLst>
              <a:ext uri="{FF2B5EF4-FFF2-40B4-BE49-F238E27FC236}">
                <a16:creationId xmlns:a16="http://schemas.microsoft.com/office/drawing/2014/main" id="{2840FDF1-25DA-4900-0CC2-EE44F7519BAC}"/>
              </a:ext>
            </a:extLst>
          </p:cNvPr>
          <p:cNvGrpSpPr/>
          <p:nvPr/>
        </p:nvGrpSpPr>
        <p:grpSpPr>
          <a:xfrm>
            <a:off x="574158" y="5635256"/>
            <a:ext cx="946029" cy="944107"/>
            <a:chOff x="4533580" y="1788459"/>
            <a:chExt cx="3281082" cy="3281082"/>
          </a:xfrm>
        </p:grpSpPr>
        <p:sp>
          <p:nvSpPr>
            <p:cNvPr id="4" name="Oval 3">
              <a:extLst>
                <a:ext uri="{FF2B5EF4-FFF2-40B4-BE49-F238E27FC236}">
                  <a16:creationId xmlns:a16="http://schemas.microsoft.com/office/drawing/2014/main" id="{A3045916-02CD-9F89-F27E-5A526C4AABC8}"/>
                </a:ext>
              </a:extLst>
            </p:cNvPr>
            <p:cNvSpPr/>
            <p:nvPr/>
          </p:nvSpPr>
          <p:spPr>
            <a:xfrm>
              <a:off x="4533580" y="1788459"/>
              <a:ext cx="3281082" cy="3281082"/>
            </a:xfrm>
            <a:prstGeom prst="ellipse">
              <a:avLst/>
            </a:prstGeom>
            <a:solidFill>
              <a:schemeClr val="accent4">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Isosceles Triangle 2">
              <a:extLst>
                <a:ext uri="{FF2B5EF4-FFF2-40B4-BE49-F238E27FC236}">
                  <a16:creationId xmlns:a16="http://schemas.microsoft.com/office/drawing/2014/main" id="{16B96556-F2E8-F60A-D396-D1F054EFFFE6}"/>
                </a:ext>
              </a:extLst>
            </p:cNvPr>
            <p:cNvSpPr/>
            <p:nvPr/>
          </p:nvSpPr>
          <p:spPr>
            <a:xfrm rot="5400000">
              <a:off x="5850085" y="3016646"/>
              <a:ext cx="956662" cy="824708"/>
            </a:xfrm>
            <a:prstGeom prst="triangle">
              <a:avLst/>
            </a:prstGeom>
            <a:solidFill>
              <a:schemeClr val="accent3">
                <a:alpha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63801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Purple">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Blue_Template" id="{C7EAC7DB-E990-4173-B868-4FC9B5B2614D}" vid="{521C3398-B90C-40BD-8192-C7158A00A6BC}"/>
    </a:ext>
  </a:extLst>
</a:theme>
</file>

<file path=ppt/theme/theme2.xml><?xml version="1.0" encoding="utf-8"?>
<a:theme xmlns:a="http://schemas.openxmlformats.org/drawingml/2006/main" name="Blue">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Blue_Template" id="{C7EAC7DB-E990-4173-B868-4FC9B5B2614D}" vid="{ABAD2F9A-F274-43CC-A7EE-17B0B6F6C89F}"/>
    </a:ext>
  </a:extLst>
</a:theme>
</file>

<file path=ppt/theme/theme3.xml><?xml version="1.0" encoding="utf-8"?>
<a:theme xmlns:a="http://schemas.openxmlformats.org/drawingml/2006/main" name="Magenta">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Blue_Template" id="{C7EAC7DB-E990-4173-B868-4FC9B5B2614D}" vid="{2A48C473-2EEB-4078-9178-97C82A76640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583515e-e320-4fa7-963a-64c5c065356c" xsi:nil="true"/>
    <lcf76f155ced4ddcb4097134ff3c332f xmlns="8e93d805-a132-4a15-8b98-546c31d7d99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548DCB7013AC43AEFDE5802478BAB9" ma:contentTypeVersion="15" ma:contentTypeDescription="Create a new document." ma:contentTypeScope="" ma:versionID="f426b9984645d984c23777980b4a2e7a">
  <xsd:schema xmlns:xsd="http://www.w3.org/2001/XMLSchema" xmlns:xs="http://www.w3.org/2001/XMLSchema" xmlns:p="http://schemas.microsoft.com/office/2006/metadata/properties" xmlns:ns2="8e93d805-a132-4a15-8b98-546c31d7d994" xmlns:ns3="2583515e-e320-4fa7-963a-64c5c065356c" targetNamespace="http://schemas.microsoft.com/office/2006/metadata/properties" ma:root="true" ma:fieldsID="e4712f7c3afa8cd8c4a7cc0020bd2a1c" ns2:_="" ns3:_="">
    <xsd:import namespace="8e93d805-a132-4a15-8b98-546c31d7d994"/>
    <xsd:import namespace="2583515e-e320-4fa7-963a-64c5c065356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93d805-a132-4a15-8b98-546c31d7d9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583515e-e320-4fa7-963a-64c5c065356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bcc6464-ece3-4a88-a554-50eeea4c8362}" ma:internalName="TaxCatchAll" ma:showField="CatchAllData" ma:web="2583515e-e320-4fa7-963a-64c5c06535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324818-0F1E-43D0-8F0D-9A5BEC69AAE1}">
  <ds:schemaRefs>
    <ds:schemaRef ds:uri="http://schemas.microsoft.com/sharepoint/v3/contenttype/forms"/>
  </ds:schemaRefs>
</ds:datastoreItem>
</file>

<file path=customXml/itemProps2.xml><?xml version="1.0" encoding="utf-8"?>
<ds:datastoreItem xmlns:ds="http://schemas.openxmlformats.org/officeDocument/2006/customXml" ds:itemID="{0AEF76F9-AD69-4822-B3CD-1779B2627703}">
  <ds:schemaRefs>
    <ds:schemaRef ds:uri="8e93d805-a132-4a15-8b98-546c31d7d994"/>
    <ds:schemaRef ds:uri="http://purl.org/dc/terms/"/>
    <ds:schemaRef ds:uri="http://schemas.openxmlformats.org/package/2006/metadata/core-properties"/>
    <ds:schemaRef ds:uri="http://www.w3.org/XML/1998/namespace"/>
    <ds:schemaRef ds:uri="http://purl.org/dc/dcmitype/"/>
    <ds:schemaRef ds:uri="http://schemas.microsoft.com/office/infopath/2007/PartnerControls"/>
    <ds:schemaRef ds:uri="http://schemas.microsoft.com/office/2006/documentManagement/types"/>
    <ds:schemaRef ds:uri="2583515e-e320-4fa7-963a-64c5c065356c"/>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B763572E-F83E-4EBA-B534-76D01E3D3E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93d805-a132-4a15-8b98-546c31d7d994"/>
    <ds:schemaRef ds:uri="2583515e-e320-4fa7-963a-64c5c06535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MSFT_BUILD_Blue_Template</Template>
  <TotalTime>551</TotalTime>
  <Words>3281</Words>
  <Application>Microsoft Office PowerPoint</Application>
  <PresentationFormat>Widescreen</PresentationFormat>
  <Paragraphs>325</Paragraphs>
  <Slides>23</Slides>
  <Notes>22</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-apple-system</vt:lpstr>
      <vt:lpstr>Arial</vt:lpstr>
      <vt:lpstr>Calibri</vt:lpstr>
      <vt:lpstr>Consolas</vt:lpstr>
      <vt:lpstr>Segoe UI</vt:lpstr>
      <vt:lpstr>Segoe UI Semibold</vt:lpstr>
      <vt:lpstr>Segoe UI Semilight</vt:lpstr>
      <vt:lpstr>Times New Roman</vt:lpstr>
      <vt:lpstr>Purple</vt:lpstr>
      <vt:lpstr>Blue</vt:lpstr>
      <vt:lpstr>Magenta</vt:lpstr>
      <vt:lpstr>PowerPoint Presentation</vt:lpstr>
      <vt:lpstr>PowerPoint Presentation</vt:lpstr>
      <vt:lpstr>PowerPoint Presentation</vt:lpstr>
      <vt:lpstr>PowerPoint Presentation</vt:lpstr>
      <vt:lpstr>Dev Box capabilities</vt:lpstr>
      <vt:lpstr>Dev Box capabilities</vt:lpstr>
      <vt:lpstr>Dev Box capabilities</vt:lpstr>
      <vt:lpstr>Dev Box capabilities</vt:lpstr>
      <vt:lpstr>PowerPoint Presentation</vt:lpstr>
      <vt:lpstr>PowerPoint Presentation</vt:lpstr>
      <vt:lpstr>Deployment Environments</vt:lpstr>
      <vt:lpstr>PowerPoint Presentation</vt:lpstr>
      <vt:lpstr>PowerPoint Presentation</vt:lpstr>
      <vt:lpstr>GitHub Advanced Security capabilities</vt:lpstr>
      <vt:lpstr>GitHub Advanced Security capabilities</vt:lpstr>
      <vt:lpstr>GitHub Advanced Security capabilities</vt:lpstr>
      <vt:lpstr>GitHub Advanced Security capabilities</vt:lpstr>
      <vt:lpstr>PowerPoint Presentation</vt:lpstr>
      <vt:lpstr>GitHub Advanced Security capabilities</vt:lpstr>
      <vt:lpstr>PowerPoint Presentation</vt:lpstr>
      <vt:lpstr>What’s next?</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Simon Waight</dc:creator>
  <cp:keywords/>
  <dc:description/>
  <cp:lastModifiedBy>Simon Waight</cp:lastModifiedBy>
  <cp:revision>13</cp:revision>
  <dcterms:created xsi:type="dcterms:W3CDTF">2022-05-12T23:52:34Z</dcterms:created>
  <dcterms:modified xsi:type="dcterms:W3CDTF">2022-06-03T04:41:27Z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0x0101009E548DCB7013AC43AEFDE5802478BAB9</vt:lpwstr>
  </property>
  <property fmtid="{D5CDD505-2E9C-101B-9397-08002B2CF9AE}" pid="3" name="MediaServiceImageTags">
    <vt:lpwstr/>
  </property>
</Properties>
</file>